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pptx" ContentType="application/vnd.openxmlformats-officedocument.presentationml.presentation"/>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handoutMasterIdLst>
    <p:handoutMasterId r:id="rId47"/>
  </p:handoutMasterIdLst>
  <p:sldIdLst>
    <p:sldId id="256" r:id="rId3"/>
    <p:sldId id="299" r:id="rId4"/>
    <p:sldId id="315" r:id="rId5"/>
    <p:sldId id="298" r:id="rId6"/>
    <p:sldId id="257" r:id="rId7"/>
    <p:sldId id="286" r:id="rId8"/>
    <p:sldId id="290" r:id="rId9"/>
    <p:sldId id="291" r:id="rId10"/>
    <p:sldId id="287" r:id="rId11"/>
    <p:sldId id="285" r:id="rId12"/>
    <p:sldId id="297" r:id="rId13"/>
    <p:sldId id="289" r:id="rId14"/>
    <p:sldId id="288" r:id="rId15"/>
    <p:sldId id="258" r:id="rId16"/>
    <p:sldId id="259" r:id="rId17"/>
    <p:sldId id="264" r:id="rId18"/>
    <p:sldId id="282" r:id="rId19"/>
    <p:sldId id="263" r:id="rId20"/>
    <p:sldId id="262" r:id="rId21"/>
    <p:sldId id="270" r:id="rId22"/>
    <p:sldId id="269" r:id="rId23"/>
    <p:sldId id="268" r:id="rId24"/>
    <p:sldId id="267" r:id="rId25"/>
    <p:sldId id="266" r:id="rId26"/>
    <p:sldId id="265" r:id="rId27"/>
    <p:sldId id="295" r:id="rId28"/>
    <p:sldId id="294" r:id="rId29"/>
    <p:sldId id="273" r:id="rId30"/>
    <p:sldId id="280" r:id="rId31"/>
    <p:sldId id="272" r:id="rId32"/>
    <p:sldId id="260" r:id="rId33"/>
    <p:sldId id="308" r:id="rId34"/>
    <p:sldId id="309" r:id="rId35"/>
    <p:sldId id="314" r:id="rId36"/>
    <p:sldId id="311" r:id="rId37"/>
    <p:sldId id="312" r:id="rId38"/>
    <p:sldId id="306" r:id="rId39"/>
    <p:sldId id="310" r:id="rId40"/>
    <p:sldId id="307" r:id="rId41"/>
    <p:sldId id="274" r:id="rId42"/>
    <p:sldId id="283" r:id="rId43"/>
    <p:sldId id="296" r:id="rId44"/>
    <p:sldId id="284"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7D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590" autoAdjust="0"/>
  </p:normalViewPr>
  <p:slideViewPr>
    <p:cSldViewPr>
      <p:cViewPr varScale="1">
        <p:scale>
          <a:sx n="75" d="100"/>
          <a:sy n="75" d="100"/>
        </p:scale>
        <p:origin x="-12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1D1974E-7C44-4862-BA5E-64CC47D56707}" type="datetimeFigureOut">
              <a:rPr lang="en-US" smtClean="0"/>
              <a:t>1/23/2017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360D911-5ED7-4897-BC3C-4E73DA032AC8}" type="slidenum">
              <a:rPr lang="en-US" smtClean="0"/>
              <a:t>‹#›</a:t>
            </a:fld>
            <a:endParaRPr lang="en-US"/>
          </a:p>
        </p:txBody>
      </p:sp>
    </p:spTree>
    <p:extLst>
      <p:ext uri="{BB962C8B-B14F-4D97-AF65-F5344CB8AC3E}">
        <p14:creationId xmlns:p14="http://schemas.microsoft.com/office/powerpoint/2010/main" val="410522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31DB4776-538F-4B40-978C-ADF683D80592}" type="datetimeFigureOut">
              <a:rPr lang="en-US" smtClean="0"/>
              <a:t>1/23/2017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4644B28-35FE-4F2C-BF04-5DACE6A8946C}" type="slidenum">
              <a:rPr lang="en-US" smtClean="0"/>
              <a:t>‹#›</a:t>
            </a:fld>
            <a:endParaRPr lang="en-US"/>
          </a:p>
        </p:txBody>
      </p:sp>
    </p:spTree>
    <p:extLst>
      <p:ext uri="{BB962C8B-B14F-4D97-AF65-F5344CB8AC3E}">
        <p14:creationId xmlns:p14="http://schemas.microsoft.com/office/powerpoint/2010/main" val="220887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44B28-35FE-4F2C-BF04-5DACE6A8946C}" type="slidenum">
              <a:rPr lang="en-US" smtClean="0"/>
              <a:t>1</a:t>
            </a:fld>
            <a:endParaRPr lang="en-US"/>
          </a:p>
        </p:txBody>
      </p:sp>
    </p:spTree>
    <p:extLst>
      <p:ext uri="{BB962C8B-B14F-4D97-AF65-F5344CB8AC3E}">
        <p14:creationId xmlns:p14="http://schemas.microsoft.com/office/powerpoint/2010/main" val="3631623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10</a:t>
            </a:fld>
            <a:endParaRPr lang="en-US"/>
          </a:p>
        </p:txBody>
      </p:sp>
    </p:spTree>
    <p:extLst>
      <p:ext uri="{BB962C8B-B14F-4D97-AF65-F5344CB8AC3E}">
        <p14:creationId xmlns:p14="http://schemas.microsoft.com/office/powerpoint/2010/main" val="3018527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11</a:t>
            </a:fld>
            <a:endParaRPr lang="en-US"/>
          </a:p>
        </p:txBody>
      </p:sp>
    </p:spTree>
    <p:extLst>
      <p:ext uri="{BB962C8B-B14F-4D97-AF65-F5344CB8AC3E}">
        <p14:creationId xmlns:p14="http://schemas.microsoft.com/office/powerpoint/2010/main" val="160135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12</a:t>
            </a:fld>
            <a:endParaRPr lang="en-US"/>
          </a:p>
        </p:txBody>
      </p:sp>
    </p:spTree>
    <p:extLst>
      <p:ext uri="{BB962C8B-B14F-4D97-AF65-F5344CB8AC3E}">
        <p14:creationId xmlns:p14="http://schemas.microsoft.com/office/powerpoint/2010/main" val="378926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13</a:t>
            </a:fld>
            <a:endParaRPr lang="en-US"/>
          </a:p>
        </p:txBody>
      </p:sp>
    </p:spTree>
    <p:extLst>
      <p:ext uri="{BB962C8B-B14F-4D97-AF65-F5344CB8AC3E}">
        <p14:creationId xmlns:p14="http://schemas.microsoft.com/office/powerpoint/2010/main" val="403694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14</a:t>
            </a:fld>
            <a:endParaRPr lang="en-US"/>
          </a:p>
        </p:txBody>
      </p:sp>
    </p:spTree>
    <p:extLst>
      <p:ext uri="{BB962C8B-B14F-4D97-AF65-F5344CB8AC3E}">
        <p14:creationId xmlns:p14="http://schemas.microsoft.com/office/powerpoint/2010/main" val="236748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15</a:t>
            </a:fld>
            <a:endParaRPr lang="en-US"/>
          </a:p>
        </p:txBody>
      </p:sp>
    </p:spTree>
    <p:extLst>
      <p:ext uri="{BB962C8B-B14F-4D97-AF65-F5344CB8AC3E}">
        <p14:creationId xmlns:p14="http://schemas.microsoft.com/office/powerpoint/2010/main" val="319388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16</a:t>
            </a:fld>
            <a:endParaRPr lang="en-US"/>
          </a:p>
        </p:txBody>
      </p:sp>
    </p:spTree>
    <p:extLst>
      <p:ext uri="{BB962C8B-B14F-4D97-AF65-F5344CB8AC3E}">
        <p14:creationId xmlns:p14="http://schemas.microsoft.com/office/powerpoint/2010/main" val="568581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17</a:t>
            </a:fld>
            <a:endParaRPr lang="en-US"/>
          </a:p>
        </p:txBody>
      </p:sp>
    </p:spTree>
    <p:extLst>
      <p:ext uri="{BB962C8B-B14F-4D97-AF65-F5344CB8AC3E}">
        <p14:creationId xmlns:p14="http://schemas.microsoft.com/office/powerpoint/2010/main" val="333077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18</a:t>
            </a:fld>
            <a:endParaRPr lang="en-US"/>
          </a:p>
        </p:txBody>
      </p:sp>
    </p:spTree>
    <p:extLst>
      <p:ext uri="{BB962C8B-B14F-4D97-AF65-F5344CB8AC3E}">
        <p14:creationId xmlns:p14="http://schemas.microsoft.com/office/powerpoint/2010/main" val="428309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19</a:t>
            </a:fld>
            <a:endParaRPr lang="en-US"/>
          </a:p>
        </p:txBody>
      </p:sp>
    </p:spTree>
    <p:extLst>
      <p:ext uri="{BB962C8B-B14F-4D97-AF65-F5344CB8AC3E}">
        <p14:creationId xmlns:p14="http://schemas.microsoft.com/office/powerpoint/2010/main" val="154138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44B28-35FE-4F2C-BF04-5DACE6A8946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5444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20</a:t>
            </a:fld>
            <a:endParaRPr lang="en-US"/>
          </a:p>
        </p:txBody>
      </p:sp>
    </p:spTree>
    <p:extLst>
      <p:ext uri="{BB962C8B-B14F-4D97-AF65-F5344CB8AC3E}">
        <p14:creationId xmlns:p14="http://schemas.microsoft.com/office/powerpoint/2010/main" val="68123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21</a:t>
            </a:fld>
            <a:endParaRPr lang="en-US"/>
          </a:p>
        </p:txBody>
      </p:sp>
    </p:spTree>
    <p:extLst>
      <p:ext uri="{BB962C8B-B14F-4D97-AF65-F5344CB8AC3E}">
        <p14:creationId xmlns:p14="http://schemas.microsoft.com/office/powerpoint/2010/main" val="2140469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22</a:t>
            </a:fld>
            <a:endParaRPr lang="en-US"/>
          </a:p>
        </p:txBody>
      </p:sp>
    </p:spTree>
    <p:extLst>
      <p:ext uri="{BB962C8B-B14F-4D97-AF65-F5344CB8AC3E}">
        <p14:creationId xmlns:p14="http://schemas.microsoft.com/office/powerpoint/2010/main" val="342617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23</a:t>
            </a:fld>
            <a:endParaRPr lang="en-US"/>
          </a:p>
        </p:txBody>
      </p:sp>
    </p:spTree>
    <p:extLst>
      <p:ext uri="{BB962C8B-B14F-4D97-AF65-F5344CB8AC3E}">
        <p14:creationId xmlns:p14="http://schemas.microsoft.com/office/powerpoint/2010/main" val="317354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24</a:t>
            </a:fld>
            <a:endParaRPr lang="en-US"/>
          </a:p>
        </p:txBody>
      </p:sp>
    </p:spTree>
    <p:extLst>
      <p:ext uri="{BB962C8B-B14F-4D97-AF65-F5344CB8AC3E}">
        <p14:creationId xmlns:p14="http://schemas.microsoft.com/office/powerpoint/2010/main" val="4169580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25</a:t>
            </a:fld>
            <a:endParaRPr lang="en-US"/>
          </a:p>
        </p:txBody>
      </p:sp>
    </p:spTree>
    <p:extLst>
      <p:ext uri="{BB962C8B-B14F-4D97-AF65-F5344CB8AC3E}">
        <p14:creationId xmlns:p14="http://schemas.microsoft.com/office/powerpoint/2010/main" val="110099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26</a:t>
            </a:fld>
            <a:endParaRPr lang="en-US"/>
          </a:p>
        </p:txBody>
      </p:sp>
    </p:spTree>
    <p:extLst>
      <p:ext uri="{BB962C8B-B14F-4D97-AF65-F5344CB8AC3E}">
        <p14:creationId xmlns:p14="http://schemas.microsoft.com/office/powerpoint/2010/main" val="1241260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27</a:t>
            </a:fld>
            <a:endParaRPr lang="en-US"/>
          </a:p>
        </p:txBody>
      </p:sp>
    </p:spTree>
    <p:extLst>
      <p:ext uri="{BB962C8B-B14F-4D97-AF65-F5344CB8AC3E}">
        <p14:creationId xmlns:p14="http://schemas.microsoft.com/office/powerpoint/2010/main" val="3640878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28</a:t>
            </a:fld>
            <a:endParaRPr lang="en-US"/>
          </a:p>
        </p:txBody>
      </p:sp>
    </p:spTree>
    <p:extLst>
      <p:ext uri="{BB962C8B-B14F-4D97-AF65-F5344CB8AC3E}">
        <p14:creationId xmlns:p14="http://schemas.microsoft.com/office/powerpoint/2010/main" val="1101745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29</a:t>
            </a:fld>
            <a:endParaRPr lang="en-US"/>
          </a:p>
        </p:txBody>
      </p:sp>
    </p:spTree>
    <p:extLst>
      <p:ext uri="{BB962C8B-B14F-4D97-AF65-F5344CB8AC3E}">
        <p14:creationId xmlns:p14="http://schemas.microsoft.com/office/powerpoint/2010/main" val="110548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44B28-35FE-4F2C-BF04-5DACE6A8946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54449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30</a:t>
            </a:fld>
            <a:endParaRPr lang="en-US"/>
          </a:p>
        </p:txBody>
      </p:sp>
    </p:spTree>
    <p:extLst>
      <p:ext uri="{BB962C8B-B14F-4D97-AF65-F5344CB8AC3E}">
        <p14:creationId xmlns:p14="http://schemas.microsoft.com/office/powerpoint/2010/main" val="2554060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31</a:t>
            </a:fld>
            <a:endParaRPr lang="en-US"/>
          </a:p>
        </p:txBody>
      </p:sp>
    </p:spTree>
    <p:extLst>
      <p:ext uri="{BB962C8B-B14F-4D97-AF65-F5344CB8AC3E}">
        <p14:creationId xmlns:p14="http://schemas.microsoft.com/office/powerpoint/2010/main" val="346312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32</a:t>
            </a:fld>
            <a:endParaRPr lang="en-US"/>
          </a:p>
        </p:txBody>
      </p:sp>
    </p:spTree>
    <p:extLst>
      <p:ext uri="{BB962C8B-B14F-4D97-AF65-F5344CB8AC3E}">
        <p14:creationId xmlns:p14="http://schemas.microsoft.com/office/powerpoint/2010/main" val="2845874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33</a:t>
            </a:fld>
            <a:endParaRPr lang="en-US"/>
          </a:p>
        </p:txBody>
      </p:sp>
    </p:spTree>
    <p:extLst>
      <p:ext uri="{BB962C8B-B14F-4D97-AF65-F5344CB8AC3E}">
        <p14:creationId xmlns:p14="http://schemas.microsoft.com/office/powerpoint/2010/main" val="155695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34</a:t>
            </a:fld>
            <a:endParaRPr lang="en-US"/>
          </a:p>
        </p:txBody>
      </p:sp>
    </p:spTree>
    <p:extLst>
      <p:ext uri="{BB962C8B-B14F-4D97-AF65-F5344CB8AC3E}">
        <p14:creationId xmlns:p14="http://schemas.microsoft.com/office/powerpoint/2010/main" val="3531348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35</a:t>
            </a:fld>
            <a:endParaRPr lang="en-US"/>
          </a:p>
        </p:txBody>
      </p:sp>
    </p:spTree>
    <p:extLst>
      <p:ext uri="{BB962C8B-B14F-4D97-AF65-F5344CB8AC3E}">
        <p14:creationId xmlns:p14="http://schemas.microsoft.com/office/powerpoint/2010/main" val="2997643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36</a:t>
            </a:fld>
            <a:endParaRPr lang="en-US"/>
          </a:p>
        </p:txBody>
      </p:sp>
    </p:spTree>
    <p:extLst>
      <p:ext uri="{BB962C8B-B14F-4D97-AF65-F5344CB8AC3E}">
        <p14:creationId xmlns:p14="http://schemas.microsoft.com/office/powerpoint/2010/main" val="4294408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37</a:t>
            </a:fld>
            <a:endParaRPr lang="en-US"/>
          </a:p>
        </p:txBody>
      </p:sp>
    </p:spTree>
    <p:extLst>
      <p:ext uri="{BB962C8B-B14F-4D97-AF65-F5344CB8AC3E}">
        <p14:creationId xmlns:p14="http://schemas.microsoft.com/office/powerpoint/2010/main" val="3895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38</a:t>
            </a:fld>
            <a:endParaRPr lang="en-US"/>
          </a:p>
        </p:txBody>
      </p:sp>
    </p:spTree>
    <p:extLst>
      <p:ext uri="{BB962C8B-B14F-4D97-AF65-F5344CB8AC3E}">
        <p14:creationId xmlns:p14="http://schemas.microsoft.com/office/powerpoint/2010/main" val="3531348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39</a:t>
            </a:fld>
            <a:endParaRPr lang="en-US"/>
          </a:p>
        </p:txBody>
      </p:sp>
    </p:spTree>
    <p:extLst>
      <p:ext uri="{BB962C8B-B14F-4D97-AF65-F5344CB8AC3E}">
        <p14:creationId xmlns:p14="http://schemas.microsoft.com/office/powerpoint/2010/main" val="170459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4</a:t>
            </a:fld>
            <a:endParaRPr lang="en-US"/>
          </a:p>
        </p:txBody>
      </p:sp>
    </p:spTree>
    <p:extLst>
      <p:ext uri="{BB962C8B-B14F-4D97-AF65-F5344CB8AC3E}">
        <p14:creationId xmlns:p14="http://schemas.microsoft.com/office/powerpoint/2010/main" val="2071390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40</a:t>
            </a:fld>
            <a:endParaRPr lang="en-US"/>
          </a:p>
        </p:txBody>
      </p:sp>
    </p:spTree>
    <p:extLst>
      <p:ext uri="{BB962C8B-B14F-4D97-AF65-F5344CB8AC3E}">
        <p14:creationId xmlns:p14="http://schemas.microsoft.com/office/powerpoint/2010/main" val="3317354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41</a:t>
            </a:fld>
            <a:endParaRPr lang="en-US"/>
          </a:p>
        </p:txBody>
      </p:sp>
    </p:spTree>
    <p:extLst>
      <p:ext uri="{BB962C8B-B14F-4D97-AF65-F5344CB8AC3E}">
        <p14:creationId xmlns:p14="http://schemas.microsoft.com/office/powerpoint/2010/main" val="3062150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42</a:t>
            </a:fld>
            <a:endParaRPr lang="en-US"/>
          </a:p>
        </p:txBody>
      </p:sp>
    </p:spTree>
    <p:extLst>
      <p:ext uri="{BB962C8B-B14F-4D97-AF65-F5344CB8AC3E}">
        <p14:creationId xmlns:p14="http://schemas.microsoft.com/office/powerpoint/2010/main" val="2992595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43</a:t>
            </a:fld>
            <a:endParaRPr lang="en-US"/>
          </a:p>
        </p:txBody>
      </p:sp>
    </p:spTree>
    <p:extLst>
      <p:ext uri="{BB962C8B-B14F-4D97-AF65-F5344CB8AC3E}">
        <p14:creationId xmlns:p14="http://schemas.microsoft.com/office/powerpoint/2010/main" val="15012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5</a:t>
            </a:fld>
            <a:endParaRPr lang="en-US"/>
          </a:p>
        </p:txBody>
      </p:sp>
    </p:spTree>
    <p:extLst>
      <p:ext uri="{BB962C8B-B14F-4D97-AF65-F5344CB8AC3E}">
        <p14:creationId xmlns:p14="http://schemas.microsoft.com/office/powerpoint/2010/main" val="186684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6</a:t>
            </a:fld>
            <a:endParaRPr lang="en-US"/>
          </a:p>
        </p:txBody>
      </p:sp>
    </p:spTree>
    <p:extLst>
      <p:ext uri="{BB962C8B-B14F-4D97-AF65-F5344CB8AC3E}">
        <p14:creationId xmlns:p14="http://schemas.microsoft.com/office/powerpoint/2010/main" val="76071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7</a:t>
            </a:fld>
            <a:endParaRPr lang="en-US"/>
          </a:p>
        </p:txBody>
      </p:sp>
    </p:spTree>
    <p:extLst>
      <p:ext uri="{BB962C8B-B14F-4D97-AF65-F5344CB8AC3E}">
        <p14:creationId xmlns:p14="http://schemas.microsoft.com/office/powerpoint/2010/main" val="184849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8</a:t>
            </a:fld>
            <a:endParaRPr lang="en-US"/>
          </a:p>
        </p:txBody>
      </p:sp>
    </p:spTree>
    <p:extLst>
      <p:ext uri="{BB962C8B-B14F-4D97-AF65-F5344CB8AC3E}">
        <p14:creationId xmlns:p14="http://schemas.microsoft.com/office/powerpoint/2010/main" val="186674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644B28-35FE-4F2C-BF04-5DACE6A8946C}" type="slidenum">
              <a:rPr lang="en-US" smtClean="0"/>
              <a:t>9</a:t>
            </a:fld>
            <a:endParaRPr lang="en-US"/>
          </a:p>
        </p:txBody>
      </p:sp>
    </p:spTree>
    <p:extLst>
      <p:ext uri="{BB962C8B-B14F-4D97-AF65-F5344CB8AC3E}">
        <p14:creationId xmlns:p14="http://schemas.microsoft.com/office/powerpoint/2010/main" val="271258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123678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374920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706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89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095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28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30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538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15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98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758642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1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994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1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397B1-CE8E-4428-9AC0-7232CA8B69D2}"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367664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397B1-CE8E-4428-9AC0-7232CA8B69D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251195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397B1-CE8E-4428-9AC0-7232CA8B69D2}"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228637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397B1-CE8E-4428-9AC0-7232CA8B69D2}"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131347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397B1-CE8E-4428-9AC0-7232CA8B69D2}"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332381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397B1-CE8E-4428-9AC0-7232CA8B69D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141992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397B1-CE8E-4428-9AC0-7232CA8B69D2}"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A4182-43F6-43B6-8FFB-216EB93E46BF}" type="slidenum">
              <a:rPr lang="en-US" smtClean="0"/>
              <a:t>‹#›</a:t>
            </a:fld>
            <a:endParaRPr lang="en-US"/>
          </a:p>
        </p:txBody>
      </p:sp>
    </p:spTree>
    <p:extLst>
      <p:ext uri="{BB962C8B-B14F-4D97-AF65-F5344CB8AC3E}">
        <p14:creationId xmlns:p14="http://schemas.microsoft.com/office/powerpoint/2010/main" val="240579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397B1-CE8E-4428-9AC0-7232CA8B69D2}" type="datetimeFigureOut">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A4182-43F6-43B6-8FFB-216EB93E46BF}" type="slidenum">
              <a:rPr lang="en-US" smtClean="0"/>
              <a:t>‹#›</a:t>
            </a:fld>
            <a:endParaRPr lang="en-US"/>
          </a:p>
        </p:txBody>
      </p:sp>
    </p:spTree>
    <p:extLst>
      <p:ext uri="{BB962C8B-B14F-4D97-AF65-F5344CB8AC3E}">
        <p14:creationId xmlns:p14="http://schemas.microsoft.com/office/powerpoint/2010/main" val="938807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397B1-CE8E-4428-9AC0-7232CA8B69D2}" type="datetimeFigureOut">
              <a:rPr lang="en-US" smtClean="0">
                <a:solidFill>
                  <a:prstClr val="black">
                    <a:tint val="75000"/>
                  </a:prstClr>
                </a:solidFill>
              </a:rPr>
              <a:pPr/>
              <a:t>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A4182-43F6-43B6-8FFB-216EB93E46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12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PowerPoint_Presentation1.pptx"/><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0.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3.tiff"/><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295400" y="1752600"/>
            <a:ext cx="6553200" cy="2431435"/>
          </a:xfrm>
          <a:prstGeom prst="rect">
            <a:avLst/>
          </a:prstGeom>
        </p:spPr>
        <p:txBody>
          <a:bodyPr wrap="square">
            <a:spAutoFit/>
          </a:bodyPr>
          <a:lstStyle/>
          <a:p>
            <a:pPr algn="ctr"/>
            <a:r>
              <a:rPr lang="en-US" sz="4400" b="1" dirty="0" smtClean="0"/>
              <a:t>R</a:t>
            </a:r>
            <a:r>
              <a:rPr lang="en-US" sz="3600" b="1" dirty="0" smtClean="0"/>
              <a:t>E-ORIENTATION </a:t>
            </a:r>
            <a:r>
              <a:rPr lang="en-US" sz="3600" b="1" dirty="0"/>
              <a:t>ON </a:t>
            </a:r>
            <a:r>
              <a:rPr lang="en-US" sz="3600" b="1" dirty="0" smtClean="0"/>
              <a:t>SIMPLIFIED ACCOUNTING GUIDELINES &amp; PROCEDURES FOR </a:t>
            </a:r>
          </a:p>
          <a:p>
            <a:pPr algn="ctr"/>
            <a:r>
              <a:rPr lang="en-US" sz="3600" b="1" dirty="0" smtClean="0"/>
              <a:t>UTILIZATION OF SCHOOL MOOE</a:t>
            </a:r>
            <a:endParaRPr lang="en-US" sz="3600" dirty="0"/>
          </a:p>
        </p:txBody>
      </p:sp>
      <p:sp>
        <p:nvSpPr>
          <p:cNvPr id="18" name="Rectangle 17"/>
          <p:cNvSpPr/>
          <p:nvPr/>
        </p:nvSpPr>
        <p:spPr>
          <a:xfrm>
            <a:off x="2349500" y="4495800"/>
            <a:ext cx="4191000" cy="707886"/>
          </a:xfrm>
          <a:prstGeom prst="rect">
            <a:avLst/>
          </a:prstGeom>
        </p:spPr>
        <p:txBody>
          <a:bodyPr wrap="square">
            <a:spAutoFit/>
          </a:bodyPr>
          <a:lstStyle/>
          <a:p>
            <a:pPr algn="ctr"/>
            <a:r>
              <a:rPr lang="en-US" sz="2000" b="1" dirty="0" smtClean="0"/>
              <a:t>January 16-21, 2017</a:t>
            </a:r>
          </a:p>
          <a:p>
            <a:pPr algn="ctr"/>
            <a:r>
              <a:rPr lang="en-US" sz="2000" b="1" dirty="0" smtClean="0"/>
              <a:t>8:00am – 5:00pm</a:t>
            </a:r>
            <a:endParaRPr lang="en-US" sz="2000" dirty="0"/>
          </a:p>
        </p:txBody>
      </p:sp>
      <p:pic>
        <p:nvPicPr>
          <p:cNvPr id="19" name="Picture 18" descr="F:\lOGO fINAL small size (1).tif"/>
          <p:cNvPicPr/>
          <p:nvPr/>
        </p:nvPicPr>
        <p:blipFill>
          <a:blip r:embed="rId4" cstate="print">
            <a:clrChange>
              <a:clrFrom>
                <a:srgbClr val="FFFFFF"/>
              </a:clrFrom>
              <a:clrTo>
                <a:srgbClr val="FFFFFF">
                  <a:alpha val="0"/>
                </a:srgbClr>
              </a:clrTo>
            </a:clrChange>
          </a:blip>
          <a:srcRect/>
          <a:stretch>
            <a:fillRect/>
          </a:stretch>
        </p:blipFill>
        <p:spPr bwMode="auto">
          <a:xfrm>
            <a:off x="2895600" y="6019800"/>
            <a:ext cx="838200" cy="685800"/>
          </a:xfrm>
          <a:prstGeom prst="rect">
            <a:avLst/>
          </a:prstGeom>
          <a:noFill/>
          <a:ln w="9525">
            <a:noFill/>
            <a:miter lim="800000"/>
            <a:headEnd/>
            <a:tailEnd/>
          </a:ln>
        </p:spPr>
      </p:pic>
    </p:spTree>
    <p:extLst>
      <p:ext uri="{BB962C8B-B14F-4D97-AF65-F5344CB8AC3E}">
        <p14:creationId xmlns:p14="http://schemas.microsoft.com/office/powerpoint/2010/main" val="17530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chemeClr val="accent2"/>
                                        </p:clrVal>
                                      </p:to>
                                    </p:set>
                                    <p:set>
                                      <p:cBhvr>
                                        <p:cTn id="7" dur="500" fill="hold"/>
                                        <p:tgtEl>
                                          <p:spTgt spid="17"/>
                                        </p:tgtEl>
                                        <p:attrNameLst>
                                          <p:attrName>fillcolor</p:attrName>
                                        </p:attrNameLst>
                                      </p:cBhvr>
                                      <p:to>
                                        <p:clrVal>
                                          <a:schemeClr val="accent2"/>
                                        </p:clrVal>
                                      </p:to>
                                    </p:set>
                                    <p:set>
                                      <p:cBhvr>
                                        <p:cTn id="8" dur="500" fill="hold"/>
                                        <p:tgtEl>
                                          <p:spTgt spid="17"/>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8"/>
                                        </p:tgtEl>
                                        <p:attrNameLst>
                                          <p:attrName>style.color</p:attrName>
                                        </p:attrNameLst>
                                      </p:cBhvr>
                                      <p:to>
                                        <p:clrVal>
                                          <a:schemeClr val="accent2"/>
                                        </p:clrVal>
                                      </p:to>
                                    </p:set>
                                    <p:set>
                                      <p:cBhvr>
                                        <p:cTn id="11" dur="500" fill="hold"/>
                                        <p:tgtEl>
                                          <p:spTgt spid="18"/>
                                        </p:tgtEl>
                                        <p:attrNameLst>
                                          <p:attrName>fillcolor</p:attrName>
                                        </p:attrNameLst>
                                      </p:cBhvr>
                                      <p:to>
                                        <p:clrVal>
                                          <a:schemeClr val="accent2"/>
                                        </p:clrVal>
                                      </p:to>
                                    </p:set>
                                    <p:set>
                                      <p:cBhvr>
                                        <p:cTn id="12"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858" b="4653"/>
          <a:stretch/>
        </p:blipFill>
        <p:spPr>
          <a:xfrm>
            <a:off x="-76200" y="1752600"/>
            <a:ext cx="5715000" cy="1676400"/>
          </a:xfrm>
          <a:prstGeom prst="rect">
            <a:avLst/>
          </a:prstGeom>
        </p:spPr>
      </p:pic>
      <p:sp>
        <p:nvSpPr>
          <p:cNvPr id="6" name="TextBox 5"/>
          <p:cNvSpPr txBox="1"/>
          <p:nvPr/>
        </p:nvSpPr>
        <p:spPr>
          <a:xfrm>
            <a:off x="0" y="1981200"/>
            <a:ext cx="5562600" cy="1200329"/>
          </a:xfrm>
          <a:prstGeom prst="rect">
            <a:avLst/>
          </a:prstGeom>
          <a:noFill/>
        </p:spPr>
        <p:txBody>
          <a:bodyPr wrap="square" rtlCol="0">
            <a:spAutoFit/>
          </a:bodyPr>
          <a:lstStyle/>
          <a:p>
            <a:pPr algn="ctr"/>
            <a:r>
              <a:rPr lang="en-US" sz="3600" b="1" dirty="0" smtClean="0">
                <a:solidFill>
                  <a:schemeClr val="bg1"/>
                </a:solidFill>
                <a:latin typeface="Adobe Garamond Pro Bold" pitchFamily="18" charset="0"/>
              </a:rPr>
              <a:t>Various forms used in the liquidation of MOOE</a:t>
            </a: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11742693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1058" name="Presentation" showAsIcon="1" r:id="rId6" imgW="914400" imgH="771480" progId="PowerPoint.Show.12">
                  <p:embed/>
                </p:oleObj>
              </mc:Choice>
              <mc:Fallback>
                <p:oleObj name="Presentation" showAsIcon="1" r:id="rId6" imgW="914400" imgH="771480" progId="PowerPoint.Show.12">
                  <p:embed/>
                  <p:pic>
                    <p:nvPicPr>
                      <p:cNvPr id="0" name="Object 1"/>
                      <p:cNvPicPr>
                        <a:picLocks noChangeAspect="1" noChangeArrowheads="1"/>
                      </p:cNvPicPr>
                      <p:nvPr/>
                    </p:nvPicPr>
                    <p:blipFill>
                      <a:blip r:embed="rId7"/>
                      <a:srcRect/>
                      <a:stretch>
                        <a:fillRect/>
                      </a:stretch>
                    </p:blipFill>
                    <p:spPr bwMode="auto">
                      <a:xfrm>
                        <a:off x="6400800" y="4648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9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752601"/>
            <a:ext cx="4953000" cy="1295400"/>
          </a:xfrm>
          <a:prstGeom prst="rect">
            <a:avLst/>
          </a:prstGeom>
        </p:spPr>
      </p:pic>
      <p:sp>
        <p:nvSpPr>
          <p:cNvPr id="6" name="TextBox 5"/>
          <p:cNvSpPr txBox="1"/>
          <p:nvPr/>
        </p:nvSpPr>
        <p:spPr>
          <a:xfrm>
            <a:off x="0" y="1777999"/>
            <a:ext cx="4038600" cy="1200329"/>
          </a:xfrm>
          <a:prstGeom prst="rect">
            <a:avLst/>
          </a:prstGeom>
          <a:noFill/>
        </p:spPr>
        <p:txBody>
          <a:bodyPr wrap="square" rtlCol="0">
            <a:spAutoFit/>
          </a:bodyPr>
          <a:lstStyle/>
          <a:p>
            <a:pPr algn="ctr"/>
            <a:r>
              <a:rPr lang="en-US" sz="3600" b="1" dirty="0" smtClean="0">
                <a:solidFill>
                  <a:schemeClr val="bg1"/>
                </a:solidFill>
                <a:latin typeface="Adobe Garamond Pro Bold" pitchFamily="18" charset="0"/>
              </a:rPr>
              <a:t>Various Proof of </a:t>
            </a:r>
          </a:p>
          <a:p>
            <a:pPr algn="ctr"/>
            <a:r>
              <a:rPr lang="en-US" sz="3600" b="1" dirty="0" smtClean="0">
                <a:solidFill>
                  <a:schemeClr val="bg1"/>
                </a:solidFill>
                <a:latin typeface="Adobe Garamond Pro Bold" pitchFamily="18" charset="0"/>
              </a:rPr>
              <a:t>Receipts</a:t>
            </a:r>
          </a:p>
        </p:txBody>
      </p:sp>
    </p:spTree>
    <p:extLst>
      <p:ext uri="{BB962C8B-B14F-4D97-AF65-F5344CB8AC3E}">
        <p14:creationId xmlns:p14="http://schemas.microsoft.com/office/powerpoint/2010/main" val="384447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2209800"/>
            <a:ext cx="5105400" cy="1066800"/>
          </a:xfrm>
          <a:prstGeom prst="rect">
            <a:avLst/>
          </a:prstGeom>
        </p:spPr>
      </p:pic>
      <p:sp>
        <p:nvSpPr>
          <p:cNvPr id="6" name="TextBox 5"/>
          <p:cNvSpPr txBox="1"/>
          <p:nvPr/>
        </p:nvSpPr>
        <p:spPr>
          <a:xfrm>
            <a:off x="38100" y="2358479"/>
            <a:ext cx="4991100" cy="769441"/>
          </a:xfrm>
          <a:prstGeom prst="rect">
            <a:avLst/>
          </a:prstGeom>
          <a:noFill/>
        </p:spPr>
        <p:txBody>
          <a:bodyPr wrap="square" rtlCol="0">
            <a:spAutoFit/>
          </a:bodyPr>
          <a:lstStyle/>
          <a:p>
            <a:pPr algn="ctr"/>
            <a:r>
              <a:rPr lang="en-US" sz="4400" b="1" dirty="0" smtClean="0">
                <a:solidFill>
                  <a:schemeClr val="bg1"/>
                </a:solidFill>
                <a:latin typeface="Adobe Garamond Pro Bold" pitchFamily="18" charset="0"/>
              </a:rPr>
              <a:t>Chart of Accounts</a:t>
            </a:r>
          </a:p>
        </p:txBody>
      </p:sp>
    </p:spTree>
    <p:extLst>
      <p:ext uri="{BB962C8B-B14F-4D97-AF65-F5344CB8AC3E}">
        <p14:creationId xmlns:p14="http://schemas.microsoft.com/office/powerpoint/2010/main" val="5472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76350"/>
            <a:ext cx="5791200" cy="1126123"/>
          </a:xfrm>
          <a:prstGeom prst="rect">
            <a:avLst/>
          </a:prstGeom>
        </p:spPr>
      </p:pic>
      <p:sp>
        <p:nvSpPr>
          <p:cNvPr id="6" name="TextBox 5"/>
          <p:cNvSpPr txBox="1"/>
          <p:nvPr/>
        </p:nvSpPr>
        <p:spPr>
          <a:xfrm>
            <a:off x="76200" y="1325255"/>
            <a:ext cx="5905500" cy="1077218"/>
          </a:xfrm>
          <a:prstGeom prst="rect">
            <a:avLst/>
          </a:prstGeom>
          <a:noFill/>
        </p:spPr>
        <p:txBody>
          <a:bodyPr wrap="square" rtlCol="0">
            <a:spAutoFit/>
          </a:bodyPr>
          <a:lstStyle/>
          <a:p>
            <a:pPr algn="ctr"/>
            <a:r>
              <a:rPr lang="en-US" sz="3600" b="1" dirty="0" smtClean="0">
                <a:solidFill>
                  <a:schemeClr val="bg1"/>
                </a:solidFill>
                <a:latin typeface="+mj-lt"/>
              </a:rPr>
              <a:t>Traveling Expenses – Local</a:t>
            </a:r>
          </a:p>
          <a:p>
            <a:pPr algn="ctr"/>
            <a:r>
              <a:rPr lang="en-US" sz="2800" b="1" dirty="0" smtClean="0">
                <a:solidFill>
                  <a:schemeClr val="bg1"/>
                </a:solidFill>
                <a:latin typeface="+mj-lt"/>
              </a:rPr>
              <a:t>5020101000</a:t>
            </a:r>
          </a:p>
        </p:txBody>
      </p:sp>
      <p:sp>
        <p:nvSpPr>
          <p:cNvPr id="7" name="TextBox 6"/>
          <p:cNvSpPr txBox="1"/>
          <p:nvPr/>
        </p:nvSpPr>
        <p:spPr>
          <a:xfrm>
            <a:off x="914400" y="3042860"/>
            <a:ext cx="7391400" cy="2246769"/>
          </a:xfrm>
          <a:prstGeom prst="rect">
            <a:avLst/>
          </a:prstGeom>
          <a:noFill/>
        </p:spPr>
        <p:txBody>
          <a:bodyPr wrap="square" rtlCol="0">
            <a:spAutoFit/>
          </a:bodyPr>
          <a:lstStyle/>
          <a:p>
            <a:pPr algn="just"/>
            <a:r>
              <a:rPr lang="en-US" sz="2800" i="1" dirty="0" smtClean="0">
                <a:latin typeface="+mj-lt"/>
              </a:rPr>
              <a:t>To record the costs incurred in the movement/transport of government officers and employees within the country.  It includes transportation fare and travel per diems,  ferriage,  and all other similar expenses</a:t>
            </a:r>
            <a:endParaRPr lang="en-US" sz="2800" i="1" dirty="0">
              <a:latin typeface="+mj-lt"/>
            </a:endParaRPr>
          </a:p>
        </p:txBody>
      </p:sp>
    </p:spTree>
    <p:extLst>
      <p:ext uri="{BB962C8B-B14F-4D97-AF65-F5344CB8AC3E}">
        <p14:creationId xmlns:p14="http://schemas.microsoft.com/office/powerpoint/2010/main" val="6095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76300" y="2209800"/>
            <a:ext cx="7581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j-lt"/>
              </a:rPr>
              <a:t>approved itinerary of travel (Appendix A &amp; B)</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j-lt"/>
              </a:rPr>
              <a:t>certificate of appearance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j-lt"/>
              </a:rPr>
              <a:t>authority to travel approved by the agency head</a:t>
            </a:r>
          </a:p>
          <a:p>
            <a:pPr marL="0" marR="0" lvl="0" indent="0" algn="l" defTabSz="914400" rtl="0" eaLnBrk="1" fontAlgn="base" latinLnBrk="0" hangingPunct="1">
              <a:lnSpc>
                <a:spcPct val="80000"/>
              </a:lnSpc>
              <a:spcBef>
                <a:spcPct val="20000"/>
              </a:spcBef>
              <a:spcAft>
                <a:spcPct val="0"/>
              </a:spcAft>
              <a:buClrTx/>
              <a:buSzTx/>
              <a:buNone/>
              <a:tabLst/>
              <a:defRPr/>
            </a:pPr>
            <a:endParaRPr lang="en-US" sz="900" kern="0" dirty="0" smtClean="0">
              <a:solidFill>
                <a:srgbClr val="000000"/>
              </a:solidFill>
              <a:latin typeface="+mj-lt"/>
            </a:endParaRPr>
          </a:p>
          <a:p>
            <a:pPr marL="0" marR="0" lvl="0" indent="0" algn="l" defTabSz="914400" rtl="0" eaLnBrk="1" fontAlgn="base" latinLnBrk="0" hangingPunct="1">
              <a:lnSpc>
                <a:spcPct val="80000"/>
              </a:lnSpc>
              <a:spcBef>
                <a:spcPct val="20000"/>
              </a:spcBef>
              <a:spcAft>
                <a:spcPct val="0"/>
              </a:spcAft>
              <a:buClrTx/>
              <a:buSzTx/>
              <a:buNone/>
              <a:tabLst/>
              <a:defRPr/>
            </a:pPr>
            <a:r>
              <a:rPr lang="en-US" sz="2400" kern="0" dirty="0">
                <a:solidFill>
                  <a:srgbClr val="000000"/>
                </a:solidFill>
                <a:latin typeface="+mj-lt"/>
              </a:rPr>
              <a:t>	</a:t>
            </a:r>
            <a:r>
              <a:rPr lang="en-US" sz="2400" kern="0" dirty="0" smtClean="0">
                <a:solidFill>
                  <a:srgbClr val="000000"/>
                </a:solidFill>
                <a:latin typeface="+mj-lt"/>
              </a:rPr>
              <a:t>within the District	- signed by School Head</a:t>
            </a:r>
          </a:p>
          <a:p>
            <a:pPr marL="0" marR="0" lvl="0" indent="0" algn="l" defTabSz="914400" rtl="0" eaLnBrk="1" fontAlgn="base" latinLnBrk="0" hangingPunct="1">
              <a:lnSpc>
                <a:spcPct val="80000"/>
              </a:lnSpc>
              <a:spcBef>
                <a:spcPct val="20000"/>
              </a:spcBef>
              <a:spcAft>
                <a:spcPct val="0"/>
              </a:spcAft>
              <a:buClrTx/>
              <a:buSzTx/>
              <a:buNone/>
              <a:tabLst/>
              <a:defRPr/>
            </a:pPr>
            <a:r>
              <a:rPr kumimoji="0" lang="en-US" sz="2400" b="0" i="0" u="none" strike="noStrike" kern="0" cap="none" spc="0" normalizeH="0" baseline="0" noProof="0" dirty="0">
                <a:ln>
                  <a:noFill/>
                </a:ln>
                <a:solidFill>
                  <a:srgbClr val="000000"/>
                </a:solidFill>
                <a:effectLst/>
                <a:uLnTx/>
                <a:uFillTx/>
                <a:latin typeface="+mj-lt"/>
              </a:rPr>
              <a:t>	</a:t>
            </a:r>
            <a:r>
              <a:rPr lang="en-US" sz="2400" kern="0" dirty="0" smtClean="0">
                <a:solidFill>
                  <a:srgbClr val="000000"/>
                </a:solidFill>
                <a:latin typeface="+mj-lt"/>
              </a:rPr>
              <a:t>within the Division	- signed by DS</a:t>
            </a:r>
          </a:p>
          <a:p>
            <a:pPr marL="0" marR="0" lvl="0" indent="0" algn="l" defTabSz="914400" rtl="0" eaLnBrk="1" fontAlgn="base" latinLnBrk="0" hangingPunct="1">
              <a:lnSpc>
                <a:spcPct val="80000"/>
              </a:lnSpc>
              <a:spcBef>
                <a:spcPct val="20000"/>
              </a:spcBef>
              <a:spcAft>
                <a:spcPct val="0"/>
              </a:spcAft>
              <a:buClrTx/>
              <a:buSzTx/>
              <a:buNone/>
              <a:tabLst/>
              <a:defRPr/>
            </a:pPr>
            <a:r>
              <a:rPr kumimoji="0" lang="en-US" sz="2400" b="0" i="0" u="none" strike="noStrike" kern="0" cap="none" spc="0" normalizeH="0" baseline="0" noProof="0" dirty="0">
                <a:ln>
                  <a:noFill/>
                </a:ln>
                <a:solidFill>
                  <a:srgbClr val="000000"/>
                </a:solidFill>
                <a:effectLst/>
                <a:uLnTx/>
                <a:uFillTx/>
                <a:latin typeface="+mj-lt"/>
              </a:rPr>
              <a:t>	</a:t>
            </a:r>
            <a:r>
              <a:rPr kumimoji="0" lang="en-US" sz="2400" b="0" i="0" u="none" strike="noStrike" kern="0" cap="none" spc="0" normalizeH="0" baseline="0" noProof="0" dirty="0" smtClean="0">
                <a:ln>
                  <a:noFill/>
                </a:ln>
                <a:solidFill>
                  <a:srgbClr val="000000"/>
                </a:solidFill>
                <a:effectLst/>
                <a:uLnTx/>
                <a:uFillTx/>
                <a:latin typeface="+mj-lt"/>
              </a:rPr>
              <a:t>outside</a:t>
            </a:r>
            <a:r>
              <a:rPr kumimoji="0" lang="en-US" sz="2400" b="0" i="0" u="none" strike="noStrike" kern="0" cap="none" spc="0" normalizeH="0" noProof="0" dirty="0" smtClean="0">
                <a:ln>
                  <a:noFill/>
                </a:ln>
                <a:solidFill>
                  <a:srgbClr val="000000"/>
                </a:solidFill>
                <a:effectLst/>
                <a:uLnTx/>
                <a:uFillTx/>
                <a:latin typeface="+mj-lt"/>
              </a:rPr>
              <a:t> the Division	- signed by SDS</a:t>
            </a:r>
          </a:p>
          <a:p>
            <a:pPr marL="0" marR="0" lvl="0" indent="0" algn="l" defTabSz="914400" rtl="0" eaLnBrk="1" fontAlgn="base" latinLnBrk="0" hangingPunct="1">
              <a:lnSpc>
                <a:spcPct val="80000"/>
              </a:lnSpc>
              <a:spcBef>
                <a:spcPct val="20000"/>
              </a:spcBef>
              <a:spcAft>
                <a:spcPct val="0"/>
              </a:spcAft>
              <a:buClrTx/>
              <a:buSzTx/>
              <a:buNone/>
              <a:tabLst/>
              <a:defRPr/>
            </a:pPr>
            <a:endParaRPr kumimoji="0" lang="en-US" sz="800" b="0" i="0" u="none" strike="noStrike" kern="0" cap="none" spc="0" normalizeH="0" baseline="0" noProof="0" dirty="0" smtClean="0">
              <a:ln>
                <a:noFill/>
              </a:ln>
              <a:solidFill>
                <a:srgbClr val="000000"/>
              </a:solidFill>
              <a:effectLst/>
              <a:uLnTx/>
              <a:uFillTx/>
              <a:latin typeface="+mj-lt"/>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j-lt"/>
              </a:rPr>
              <a:t>Reference/Memo (chargeable</a:t>
            </a:r>
            <a:r>
              <a:rPr kumimoji="0" lang="en-US" sz="2400" b="0" i="0" u="none" strike="noStrike" kern="0" cap="none" spc="0" normalizeH="0" noProof="0" dirty="0" smtClean="0">
                <a:ln>
                  <a:noFill/>
                </a:ln>
                <a:solidFill>
                  <a:srgbClr val="000000"/>
                </a:solidFill>
                <a:effectLst/>
                <a:uLnTx/>
                <a:uFillTx/>
                <a:latin typeface="+mj-lt"/>
              </a:rPr>
              <a:t> to local fund)</a:t>
            </a:r>
            <a:endParaRPr kumimoji="0" lang="en-US" sz="2400" b="0" i="0" u="none" strike="noStrike" kern="0" cap="none" spc="0" normalizeH="0" baseline="0" noProof="0" dirty="0" smtClean="0">
              <a:ln>
                <a:noFill/>
              </a:ln>
              <a:solidFill>
                <a:srgbClr val="000000"/>
              </a:solidFill>
              <a:effectLst/>
              <a:uLnTx/>
              <a:uFillTx/>
              <a:latin typeface="+mj-lt"/>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mj-lt"/>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Comic Sans MS"/>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omic Sans MS"/>
                <a:ea typeface="+mn-ea"/>
                <a:cs typeface="+mn-cs"/>
              </a:rPr>
              <a: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40420"/>
            <a:ext cx="4743450" cy="784714"/>
          </a:xfrm>
          <a:prstGeom prst="rect">
            <a:avLst/>
          </a:prstGeom>
        </p:spPr>
      </p:pic>
      <p:sp>
        <p:nvSpPr>
          <p:cNvPr id="8" name="TextBox 7"/>
          <p:cNvSpPr txBox="1"/>
          <p:nvPr/>
        </p:nvSpPr>
        <p:spPr>
          <a:xfrm>
            <a:off x="0" y="1340389"/>
            <a:ext cx="4667250" cy="584775"/>
          </a:xfrm>
          <a:prstGeom prst="rect">
            <a:avLst/>
          </a:prstGeom>
          <a:noFill/>
        </p:spPr>
        <p:txBody>
          <a:bodyPr wrap="square" rtlCol="0">
            <a:spAutoFit/>
          </a:bodyPr>
          <a:lstStyle/>
          <a:p>
            <a:pPr algn="ctr"/>
            <a:r>
              <a:rPr lang="en-US" sz="3200" b="1" dirty="0" smtClean="0">
                <a:solidFill>
                  <a:schemeClr val="bg1"/>
                </a:solidFill>
                <a:latin typeface="Adobe Garamond Pro Bold" pitchFamily="18" charset="0"/>
              </a:rPr>
              <a:t>Supporting Documents: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084" y="5334000"/>
            <a:ext cx="7278116" cy="499765"/>
          </a:xfrm>
          <a:prstGeom prst="rect">
            <a:avLst/>
          </a:prstGeom>
        </p:spPr>
      </p:pic>
      <p:sp>
        <p:nvSpPr>
          <p:cNvPr id="9" name="TextBox 8"/>
          <p:cNvSpPr txBox="1"/>
          <p:nvPr/>
        </p:nvSpPr>
        <p:spPr>
          <a:xfrm>
            <a:off x="2400300" y="5334000"/>
            <a:ext cx="6362700" cy="461665"/>
          </a:xfrm>
          <a:prstGeom prst="rect">
            <a:avLst/>
          </a:prstGeom>
          <a:noFill/>
        </p:spPr>
        <p:txBody>
          <a:bodyPr wrap="square" rtlCol="0">
            <a:spAutoFit/>
          </a:bodyPr>
          <a:lstStyle/>
          <a:p>
            <a:r>
              <a:rPr lang="en-US" sz="2400" i="1" dirty="0" smtClean="0">
                <a:solidFill>
                  <a:schemeClr val="bg1"/>
                </a:solidFill>
              </a:rPr>
              <a:t>Note: Please attach ticket for CERES &amp; Taxi fare.</a:t>
            </a:r>
            <a:endParaRPr lang="en-US" i="1" dirty="0">
              <a:solidFill>
                <a:schemeClr val="bg1"/>
              </a:solidFill>
            </a:endParaRPr>
          </a:p>
        </p:txBody>
      </p:sp>
    </p:spTree>
    <p:extLst>
      <p:ext uri="{BB962C8B-B14F-4D97-AF65-F5344CB8AC3E}">
        <p14:creationId xmlns:p14="http://schemas.microsoft.com/office/powerpoint/2010/main" val="398038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 calcmode="lin" valueType="num">
                                      <p:cBhvr additive="base">
                                        <p:cTn id="5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600" y="2971800"/>
            <a:ext cx="7696200" cy="1384995"/>
          </a:xfrm>
          <a:prstGeom prst="rect">
            <a:avLst/>
          </a:prstGeom>
          <a:noFill/>
        </p:spPr>
        <p:txBody>
          <a:bodyPr wrap="square" rtlCol="0">
            <a:spAutoFit/>
          </a:bodyPr>
          <a:lstStyle/>
          <a:p>
            <a:pPr algn="just"/>
            <a:r>
              <a:rPr lang="en-US" sz="2800" i="1" dirty="0" smtClean="0">
                <a:latin typeface="+mj-lt"/>
              </a:rPr>
              <a:t>To record the costs incurred for the participation/attendance in and conduct of trainings, conventions and seminars/workshops.</a:t>
            </a:r>
            <a:endParaRPr lang="en-US" sz="2800" i="1"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447800"/>
            <a:ext cx="5181600" cy="975954"/>
          </a:xfrm>
          <a:prstGeom prst="rect">
            <a:avLst/>
          </a:prstGeom>
        </p:spPr>
      </p:pic>
      <p:sp>
        <p:nvSpPr>
          <p:cNvPr id="7" name="TextBox 6"/>
          <p:cNvSpPr txBox="1"/>
          <p:nvPr/>
        </p:nvSpPr>
        <p:spPr>
          <a:xfrm>
            <a:off x="-38100" y="1531202"/>
            <a:ext cx="4991100" cy="892552"/>
          </a:xfrm>
          <a:prstGeom prst="rect">
            <a:avLst/>
          </a:prstGeom>
          <a:noFill/>
        </p:spPr>
        <p:txBody>
          <a:bodyPr wrap="square" rtlCol="0">
            <a:spAutoFit/>
          </a:bodyPr>
          <a:lstStyle/>
          <a:p>
            <a:pPr algn="ctr"/>
            <a:r>
              <a:rPr lang="en-US" sz="2800" b="1" dirty="0">
                <a:solidFill>
                  <a:schemeClr val="bg1"/>
                </a:solidFill>
                <a:latin typeface="Adobe Garamond Pro Bold" pitchFamily="18" charset="0"/>
              </a:rPr>
              <a:t>Training and Seminar Expenses</a:t>
            </a:r>
          </a:p>
          <a:p>
            <a:pPr algn="ctr"/>
            <a:r>
              <a:rPr lang="en-US" sz="2400" b="1" dirty="0">
                <a:solidFill>
                  <a:schemeClr val="bg1"/>
                </a:solidFill>
                <a:latin typeface="Adobe Garamond Pro Bold" pitchFamily="18" charset="0"/>
              </a:rPr>
              <a:t>5020201000</a:t>
            </a:r>
          </a:p>
        </p:txBody>
      </p:sp>
    </p:spTree>
    <p:extLst>
      <p:ext uri="{BB962C8B-B14F-4D97-AF65-F5344CB8AC3E}">
        <p14:creationId xmlns:p14="http://schemas.microsoft.com/office/powerpoint/2010/main" val="362254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09600" y="2133600"/>
            <a:ext cx="792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2800" kern="0" dirty="0" smtClean="0">
                <a:latin typeface="+mj-lt"/>
                <a:ea typeface="Batang" pitchFamily="18" charset="-127"/>
                <a:cs typeface="Calibri" panose="020F0502020204030204" pitchFamily="34" charset="0"/>
              </a:rPr>
              <a:t>In conducting training:</a:t>
            </a:r>
          </a:p>
          <a:p>
            <a:pPr eaLnBrk="1" hangingPunct="1"/>
            <a:r>
              <a:rPr lang="en-US" altLang="en-US" sz="2800" kern="0" dirty="0" smtClean="0">
                <a:latin typeface="+mj-lt"/>
                <a:ea typeface="Batang" pitchFamily="18" charset="-127"/>
                <a:cs typeface="Calibri" panose="020F0502020204030204" pitchFamily="34" charset="0"/>
              </a:rPr>
              <a:t>Training Course Design (TCD)- Division Approved</a:t>
            </a:r>
          </a:p>
          <a:p>
            <a:pPr eaLnBrk="1" hangingPunct="1"/>
            <a:r>
              <a:rPr lang="en-US" altLang="en-US" sz="2800" kern="0" dirty="0" smtClean="0">
                <a:latin typeface="+mj-lt"/>
                <a:ea typeface="Batang" pitchFamily="18" charset="-127"/>
                <a:cs typeface="Calibri" panose="020F0502020204030204" pitchFamily="34" charset="0"/>
              </a:rPr>
              <a:t>Approved Budget </a:t>
            </a:r>
            <a:r>
              <a:rPr lang="en-US" altLang="en-US" sz="2800" kern="0" dirty="0">
                <a:latin typeface="+mj-lt"/>
                <a:ea typeface="Batang" pitchFamily="18" charset="-127"/>
                <a:cs typeface="Calibri" panose="020F0502020204030204" pitchFamily="34" charset="0"/>
              </a:rPr>
              <a:t>P</a:t>
            </a:r>
            <a:r>
              <a:rPr lang="en-US" altLang="en-US" sz="2800" kern="0" dirty="0" smtClean="0">
                <a:latin typeface="+mj-lt"/>
                <a:ea typeface="Batang" pitchFamily="18" charset="-127"/>
                <a:cs typeface="Calibri" panose="020F0502020204030204" pitchFamily="34" charset="0"/>
              </a:rPr>
              <a:t>roposal</a:t>
            </a:r>
          </a:p>
          <a:p>
            <a:pPr eaLnBrk="1" hangingPunct="1"/>
            <a:r>
              <a:rPr lang="en-US" altLang="en-US" sz="2800" kern="0" dirty="0" smtClean="0">
                <a:latin typeface="+mj-lt"/>
                <a:ea typeface="Batang" pitchFamily="18" charset="-127"/>
                <a:cs typeface="Calibri" panose="020F0502020204030204" pitchFamily="34" charset="0"/>
              </a:rPr>
              <a:t>Attendance Sheet</a:t>
            </a:r>
          </a:p>
          <a:p>
            <a:pPr eaLnBrk="1" hangingPunct="1"/>
            <a:r>
              <a:rPr lang="en-US" altLang="en-US" sz="2800" kern="0" dirty="0" smtClean="0">
                <a:latin typeface="+mj-lt"/>
                <a:ea typeface="Batang" pitchFamily="18" charset="-127"/>
                <a:cs typeface="Calibri" panose="020F0502020204030204" pitchFamily="34" charset="0"/>
              </a:rPr>
              <a:t>Payroll for Meal Allowance or Official Receipt</a:t>
            </a:r>
          </a:p>
          <a:p>
            <a:pPr eaLnBrk="1" hangingPunct="1"/>
            <a:r>
              <a:rPr lang="en-US" altLang="en-US" sz="2800" kern="0" dirty="0" smtClean="0">
                <a:latin typeface="+mj-lt"/>
                <a:ea typeface="Batang" pitchFamily="18" charset="-127"/>
                <a:cs typeface="Calibri" panose="020F0502020204030204" pitchFamily="34" charset="0"/>
              </a:rPr>
              <a:t>Official Receipt &amp; usual supporting documents for purchased supplies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378803"/>
            <a:ext cx="4114800" cy="523220"/>
          </a:xfrm>
          <a:prstGeom prst="rect">
            <a:avLst/>
          </a:prstGeom>
        </p:spPr>
      </p:pic>
      <p:sp>
        <p:nvSpPr>
          <p:cNvPr id="7" name="TextBox 6"/>
          <p:cNvSpPr txBox="1"/>
          <p:nvPr/>
        </p:nvSpPr>
        <p:spPr>
          <a:xfrm>
            <a:off x="76200" y="1378803"/>
            <a:ext cx="3962400" cy="523220"/>
          </a:xfrm>
          <a:prstGeom prst="rect">
            <a:avLst/>
          </a:prstGeom>
          <a:noFill/>
        </p:spPr>
        <p:txBody>
          <a:bodyPr wrap="square" rtlCol="0">
            <a:spAutoFit/>
          </a:bodyPr>
          <a:lstStyle/>
          <a:p>
            <a:pPr algn="ctr"/>
            <a:r>
              <a:rPr lang="en-US" sz="2800" b="1" dirty="0" smtClean="0">
                <a:solidFill>
                  <a:schemeClr val="bg1"/>
                </a:solidFill>
                <a:latin typeface="Adobe Garamond Pro Bold" pitchFamily="18" charset="0"/>
              </a:rPr>
              <a:t>Supporting Documents:</a:t>
            </a:r>
          </a:p>
        </p:txBody>
      </p:sp>
    </p:spTree>
    <p:extLst>
      <p:ext uri="{BB962C8B-B14F-4D97-AF65-F5344CB8AC3E}">
        <p14:creationId xmlns:p14="http://schemas.microsoft.com/office/powerpoint/2010/main" val="125672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14400" y="2362200"/>
            <a:ext cx="7391400" cy="33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altLang="en-US" sz="2800" kern="0" dirty="0" smtClean="0">
                <a:latin typeface="+mj-lt"/>
                <a:ea typeface="Batang" pitchFamily="18" charset="-127"/>
                <a:cs typeface="Calibri" panose="020F0502020204030204" pitchFamily="34" charset="0"/>
              </a:rPr>
              <a:t>In attending training:</a:t>
            </a:r>
          </a:p>
          <a:p>
            <a:pPr eaLnBrk="1" hangingPunct="1"/>
            <a:r>
              <a:rPr lang="en-US" altLang="en-US" sz="2800" kern="0" dirty="0" smtClean="0">
                <a:latin typeface="+mj-lt"/>
                <a:ea typeface="Batang" pitchFamily="18" charset="-127"/>
                <a:cs typeface="Calibri" panose="020F0502020204030204" pitchFamily="34" charset="0"/>
              </a:rPr>
              <a:t>Official Receipt for Registration Fee</a:t>
            </a:r>
          </a:p>
          <a:p>
            <a:pPr eaLnBrk="1" hangingPunct="1"/>
            <a:r>
              <a:rPr lang="en-US" altLang="en-US" sz="2800" kern="0" dirty="0" smtClean="0">
                <a:latin typeface="+mj-lt"/>
                <a:ea typeface="Batang" pitchFamily="18" charset="-127"/>
                <a:cs typeface="Calibri" panose="020F0502020204030204" pitchFamily="34" charset="0"/>
              </a:rPr>
              <a:t>Memorandum</a:t>
            </a:r>
          </a:p>
          <a:p>
            <a:pPr eaLnBrk="1" hangingPunct="1"/>
            <a:r>
              <a:rPr lang="en-US" altLang="en-US" sz="2800" kern="0" dirty="0" smtClean="0">
                <a:latin typeface="+mj-lt"/>
                <a:ea typeface="Batang" pitchFamily="18" charset="-127"/>
                <a:cs typeface="Calibri" panose="020F0502020204030204" pitchFamily="34" charset="0"/>
              </a:rPr>
              <a:t>Certificate of Appearance ( to support each date of travel)</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40420"/>
            <a:ext cx="3886200" cy="605253"/>
          </a:xfrm>
          <a:prstGeom prst="rect">
            <a:avLst/>
          </a:prstGeom>
        </p:spPr>
      </p:pic>
      <p:sp>
        <p:nvSpPr>
          <p:cNvPr id="9" name="TextBox 8"/>
          <p:cNvSpPr txBox="1"/>
          <p:nvPr/>
        </p:nvSpPr>
        <p:spPr>
          <a:xfrm>
            <a:off x="-50800" y="1260898"/>
            <a:ext cx="3860800" cy="584775"/>
          </a:xfrm>
          <a:prstGeom prst="rect">
            <a:avLst/>
          </a:prstGeom>
          <a:noFill/>
        </p:spPr>
        <p:txBody>
          <a:bodyPr wrap="square" rtlCol="0">
            <a:spAutoFit/>
          </a:bodyPr>
          <a:lstStyle/>
          <a:p>
            <a:pPr algn="ctr"/>
            <a:r>
              <a:rPr lang="en-US" sz="2800" b="1" dirty="0" smtClean="0">
                <a:solidFill>
                  <a:schemeClr val="bg1"/>
                </a:solidFill>
                <a:latin typeface="Adobe Garamond Pro Bold" pitchFamily="18" charset="0"/>
              </a:rPr>
              <a:t>Supporting Documents</a:t>
            </a:r>
            <a:r>
              <a:rPr lang="en-US" sz="3200" b="1" dirty="0" smtClean="0">
                <a:solidFill>
                  <a:schemeClr val="bg1"/>
                </a:solidFill>
                <a:latin typeface="Adobe Garamond Pro Bold" pitchFamily="18" charset="0"/>
              </a:rPr>
              <a:t>:</a:t>
            </a:r>
          </a:p>
        </p:txBody>
      </p:sp>
    </p:spTree>
    <p:extLst>
      <p:ext uri="{BB962C8B-B14F-4D97-AF65-F5344CB8AC3E}">
        <p14:creationId xmlns:p14="http://schemas.microsoft.com/office/powerpoint/2010/main" val="341013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819400"/>
            <a:ext cx="7135504" cy="2246769"/>
          </a:xfrm>
          <a:prstGeom prst="rect">
            <a:avLst/>
          </a:prstGeom>
          <a:noFill/>
        </p:spPr>
        <p:txBody>
          <a:bodyPr wrap="square" rtlCol="0">
            <a:spAutoFit/>
          </a:bodyPr>
          <a:lstStyle/>
          <a:p>
            <a:pPr algn="just"/>
            <a:r>
              <a:rPr lang="en-US" sz="2800" i="1" dirty="0" smtClean="0">
                <a:latin typeface="+mj-lt"/>
              </a:rPr>
              <a:t>To record  the cost or value of office supplies used such as bond paper, ink, and small tangible items like stapler wire remover, puncher, stapler and other similar items issued to end-users for government operations.</a:t>
            </a:r>
            <a:endParaRPr lang="en-US" sz="2800" i="1"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413301"/>
            <a:ext cx="4267200" cy="892553"/>
          </a:xfrm>
          <a:prstGeom prst="rect">
            <a:avLst/>
          </a:prstGeom>
        </p:spPr>
      </p:pic>
      <p:sp>
        <p:nvSpPr>
          <p:cNvPr id="7" name="TextBox 6"/>
          <p:cNvSpPr txBox="1"/>
          <p:nvPr/>
        </p:nvSpPr>
        <p:spPr>
          <a:xfrm>
            <a:off x="76200" y="1413302"/>
            <a:ext cx="4191000" cy="892552"/>
          </a:xfrm>
          <a:prstGeom prst="rect">
            <a:avLst/>
          </a:prstGeom>
          <a:noFill/>
        </p:spPr>
        <p:txBody>
          <a:bodyPr wrap="square" rtlCol="0">
            <a:spAutoFit/>
          </a:bodyPr>
          <a:lstStyle/>
          <a:p>
            <a:pPr algn="ctr"/>
            <a:r>
              <a:rPr lang="en-US" sz="2800" b="1" dirty="0">
                <a:solidFill>
                  <a:schemeClr val="bg1"/>
                </a:solidFill>
                <a:latin typeface="Adobe Garamond Pro Bold" pitchFamily="18" charset="0"/>
              </a:rPr>
              <a:t>Office Supplies Expenses</a:t>
            </a:r>
          </a:p>
          <a:p>
            <a:pPr algn="ctr"/>
            <a:r>
              <a:rPr lang="en-US" sz="2400" b="1" dirty="0">
                <a:solidFill>
                  <a:schemeClr val="bg1"/>
                </a:solidFill>
                <a:latin typeface="Adobe Garamond Pro Bold" pitchFamily="18" charset="0"/>
              </a:rPr>
              <a:t>5020301000</a:t>
            </a:r>
          </a:p>
        </p:txBody>
      </p:sp>
    </p:spTree>
    <p:extLst>
      <p:ext uri="{BB962C8B-B14F-4D97-AF65-F5344CB8AC3E}">
        <p14:creationId xmlns:p14="http://schemas.microsoft.com/office/powerpoint/2010/main" val="25001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36700" y="1943100"/>
            <a:ext cx="4724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0" u="none" strike="noStrike" kern="0" cap="none" spc="0" normalizeH="0" baseline="0" noProof="0" dirty="0" smtClean="0">
                <a:ln>
                  <a:noFill/>
                </a:ln>
                <a:solidFill>
                  <a:srgbClr val="FF0000"/>
                </a:solidFill>
                <a:effectLst/>
                <a:uLnTx/>
                <a:uFillTx/>
              </a:rPr>
              <a:t>Less than 2,000</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Official Receipt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Requisition and Issuance </a:t>
            </a:r>
            <a:r>
              <a:rPr lang="en-US" altLang="en-US" sz="2000" kern="0" dirty="0" smtClean="0">
                <a:solidFill>
                  <a:srgbClr val="000000"/>
                </a:solidFill>
              </a:rPr>
              <a:t>Slip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US" altLang="en-US" sz="2000" kern="0" dirty="0" smtClean="0">
                <a:solidFill>
                  <a:srgbClr val="000000"/>
                </a:solidFill>
              </a:rPr>
              <a:t>Purchase Request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Inspection and Acceptance Report</a:t>
            </a:r>
          </a:p>
          <a:p>
            <a:pPr marL="0" marR="0" lvl="0" indent="0" algn="l" defTabSz="914400" rtl="0" eaLnBrk="1" fontAlgn="base" latinLnBrk="0" hangingPunct="1">
              <a:lnSpc>
                <a:spcPct val="80000"/>
              </a:lnSpc>
              <a:spcBef>
                <a:spcPct val="20000"/>
              </a:spcBef>
              <a:spcAft>
                <a:spcPct val="0"/>
              </a:spcAft>
              <a:buClrTx/>
              <a:buSzTx/>
              <a:buNone/>
              <a:tabLst/>
              <a:defRPr/>
            </a:pPr>
            <a:endParaRPr kumimoji="0" lang="en-US" altLang="en-US" sz="300" b="0" i="0" u="none" strike="noStrike" kern="0" cap="none" spc="0" normalizeH="0" baseline="0" noProof="0" dirty="0" smtClean="0">
              <a:ln>
                <a:noFill/>
              </a:ln>
              <a:solidFill>
                <a:srgbClr val="000000"/>
              </a:solidFill>
              <a:effectLst/>
              <a:uLnTx/>
              <a:uFillTx/>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0" u="none" strike="noStrike" kern="0" cap="none" spc="0" normalizeH="0" baseline="0" noProof="0" dirty="0" smtClean="0">
                <a:ln>
                  <a:noFill/>
                </a:ln>
                <a:solidFill>
                  <a:srgbClr val="FF0000"/>
                </a:solidFill>
                <a:effectLst/>
                <a:uLnTx/>
                <a:uFillTx/>
              </a:rPr>
              <a:t>2,000 and Above</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400" b="0" i="0" u="none" strike="noStrike" kern="0" cap="none" spc="0" normalizeH="0" baseline="0" noProof="0" dirty="0" smtClean="0">
              <a:ln>
                <a:noFill/>
              </a:ln>
              <a:solidFill>
                <a:srgbClr val="000000"/>
              </a:solidFill>
              <a:effectLst/>
              <a:uLnTx/>
              <a:uFillTx/>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Official Receipt</a:t>
            </a:r>
          </a:p>
          <a:p>
            <a:pPr lvl="0" eaLnBrk="1" hangingPunct="1">
              <a:lnSpc>
                <a:spcPct val="80000"/>
              </a:lnSpc>
            </a:pPr>
            <a:r>
              <a:rPr lang="en-US" altLang="en-US" sz="2000" kern="0" dirty="0">
                <a:solidFill>
                  <a:srgbClr val="000000"/>
                </a:solidFill>
              </a:rPr>
              <a:t>Requisition and Issuance Slip </a:t>
            </a:r>
          </a:p>
          <a:p>
            <a:pPr lvl="0" eaLnBrk="1" hangingPunct="1">
              <a:lnSpc>
                <a:spcPct val="80000"/>
              </a:lnSpc>
            </a:pPr>
            <a:r>
              <a:rPr lang="en-US" altLang="en-US" sz="2000" kern="0" dirty="0">
                <a:solidFill>
                  <a:srgbClr val="000000"/>
                </a:solidFill>
              </a:rPr>
              <a:t>Purchase Request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Canvass Paper ( 3 suppliers)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Abstract of Bids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000" b="0" i="0" u="none" strike="noStrike" kern="0" cap="none" spc="0" normalizeH="0" baseline="0" noProof="0" dirty="0" smtClean="0">
                <a:ln>
                  <a:noFill/>
                </a:ln>
                <a:solidFill>
                  <a:srgbClr val="000000"/>
                </a:solidFill>
                <a:effectLst/>
                <a:uLnTx/>
                <a:uFillTx/>
              </a:rPr>
              <a:t>Purchase Order</a:t>
            </a:r>
          </a:p>
          <a:p>
            <a:pPr lvl="0" eaLnBrk="1" hangingPunct="1">
              <a:lnSpc>
                <a:spcPct val="80000"/>
              </a:lnSpc>
            </a:pPr>
            <a:r>
              <a:rPr kumimoji="0" lang="en-US" altLang="en-US" sz="2000" b="0" i="0" u="none" strike="noStrike" kern="0" cap="none" spc="0" normalizeH="0" baseline="0" noProof="0" dirty="0" smtClean="0">
                <a:ln>
                  <a:noFill/>
                </a:ln>
                <a:solidFill>
                  <a:srgbClr val="000000"/>
                </a:solidFill>
                <a:effectLst/>
                <a:uLnTx/>
                <a:uFillTx/>
              </a:rPr>
              <a:t>Inspection and Acceptance Report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143000"/>
            <a:ext cx="4343400" cy="608978"/>
          </a:xfrm>
          <a:prstGeom prst="rect">
            <a:avLst/>
          </a:prstGeom>
        </p:spPr>
      </p:pic>
      <p:sp>
        <p:nvSpPr>
          <p:cNvPr id="8" name="TextBox 7"/>
          <p:cNvSpPr txBox="1"/>
          <p:nvPr/>
        </p:nvSpPr>
        <p:spPr>
          <a:xfrm>
            <a:off x="76200" y="1143000"/>
            <a:ext cx="4191000" cy="523220"/>
          </a:xfrm>
          <a:prstGeom prst="rect">
            <a:avLst/>
          </a:prstGeom>
          <a:noFill/>
        </p:spPr>
        <p:txBody>
          <a:bodyPr wrap="square" rtlCol="0">
            <a:spAutoFit/>
          </a:bodyPr>
          <a:lstStyle/>
          <a:p>
            <a:pPr algn="ctr"/>
            <a:r>
              <a:rPr lang="en-US" sz="2800" b="1" dirty="0" smtClean="0">
                <a:solidFill>
                  <a:schemeClr val="bg1"/>
                </a:solidFill>
                <a:latin typeface="Adobe Garamond Pro Bold" pitchFamily="18" charset="0"/>
              </a:rPr>
              <a:t>Supporting Documents:</a:t>
            </a:r>
          </a:p>
        </p:txBody>
      </p:sp>
    </p:spTree>
    <p:extLst>
      <p:ext uri="{BB962C8B-B14F-4D97-AF65-F5344CB8AC3E}">
        <p14:creationId xmlns:p14="http://schemas.microsoft.com/office/powerpoint/2010/main" val="42088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additive="base">
                                        <p:cTn id="6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additive="base">
                                        <p:cTn id="7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 calcmode="lin" valueType="num">
                                      <p:cBhvr additive="base">
                                        <p:cTn id="78"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 calcmode="lin" valueType="num">
                                      <p:cBhvr additive="base">
                                        <p:cTn id="8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4678979" y="2545035"/>
            <a:ext cx="3017221" cy="502965"/>
          </a:xfrm>
          <a:prstGeom prst="roundRect">
            <a:avLst/>
          </a:prstGeom>
          <a:solidFill>
            <a:srgbClr val="FAD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3810000" y="2291612"/>
            <a:ext cx="982183" cy="908788"/>
          </a:xfrm>
          <a:prstGeom prst="ellipse">
            <a:avLst/>
          </a:prstGeom>
          <a:solidFill>
            <a:srgbClr val="F7B7D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F:\lOGO fINAL small size (1).tif"/>
          <p:cNvPicPr/>
          <p:nvPr/>
        </p:nvPicPr>
        <p:blipFill>
          <a:blip r:embed="rId4" cstate="print">
            <a:clrChange>
              <a:clrFrom>
                <a:srgbClr val="FFFFFF"/>
              </a:clrFrom>
              <a:clrTo>
                <a:srgbClr val="FFFFFF">
                  <a:alpha val="0"/>
                </a:srgbClr>
              </a:clrTo>
            </a:clrChange>
          </a:blip>
          <a:srcRect/>
          <a:stretch>
            <a:fillRect/>
          </a:stretch>
        </p:blipFill>
        <p:spPr bwMode="auto">
          <a:xfrm>
            <a:off x="76200" y="0"/>
            <a:ext cx="1219200" cy="1143000"/>
          </a:xfrm>
          <a:prstGeom prst="rect">
            <a:avLst/>
          </a:prstGeom>
          <a:noFill/>
          <a:ln w="9525">
            <a:noFill/>
            <a:miter lim="800000"/>
            <a:headEnd/>
            <a:tailEnd/>
          </a:ln>
        </p:spPr>
      </p:pic>
      <p:sp>
        <p:nvSpPr>
          <p:cNvPr id="11" name="Rounded Rectangle 10"/>
          <p:cNvSpPr/>
          <p:nvPr/>
        </p:nvSpPr>
        <p:spPr>
          <a:xfrm>
            <a:off x="3880029" y="3263441"/>
            <a:ext cx="3816171" cy="62275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descr="C:\Users\Windows 8\Desktop\podium-free-clip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438400"/>
            <a:ext cx="601335" cy="6689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92184" y="2514600"/>
            <a:ext cx="2980216" cy="523220"/>
          </a:xfrm>
          <a:prstGeom prst="rect">
            <a:avLst/>
          </a:prstGeom>
          <a:noFill/>
        </p:spPr>
        <p:txBody>
          <a:bodyPr wrap="square" rtlCol="0">
            <a:spAutoFit/>
          </a:bodyPr>
          <a:lstStyle/>
          <a:p>
            <a:r>
              <a:rPr lang="en-US" sz="2800" b="1" dirty="0" smtClean="0">
                <a:solidFill>
                  <a:sysClr val="windowText" lastClr="000000"/>
                </a:solidFill>
                <a:latin typeface="Tekton Pro" pitchFamily="34" charset="0"/>
              </a:rPr>
              <a:t>II. Opening Program</a:t>
            </a:r>
            <a:endParaRPr lang="en-US" sz="2800" b="1" dirty="0">
              <a:solidFill>
                <a:sysClr val="windowText" lastClr="000000"/>
              </a:solidFill>
              <a:latin typeface="Tekton Pro" pitchFamily="34" charset="0"/>
            </a:endParaRPr>
          </a:p>
        </p:txBody>
      </p:sp>
      <p:pic>
        <p:nvPicPr>
          <p:cNvPr id="2052" name="Picture 4" descr="C:\Users\Windows 8\Desktop\Basic_EducationResearch_Agenda_Banner_2016.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56" b="38056" l="54681" r="69043"/>
                    </a14:imgEffect>
                    <a14:imgEffect>
                      <a14:saturation sat="33000"/>
                    </a14:imgEffect>
                  </a14:imgLayer>
                </a14:imgProps>
              </a:ext>
              <a:ext uri="{28A0092B-C50C-407E-A947-70E740481C1C}">
                <a14:useLocalDpi xmlns:a14="http://schemas.microsoft.com/office/drawing/2010/main" val="0"/>
              </a:ext>
            </a:extLst>
          </a:blip>
          <a:srcRect l="54889" t="1111" r="30933" b="62222"/>
          <a:stretch/>
        </p:blipFill>
        <p:spPr bwMode="auto">
          <a:xfrm>
            <a:off x="2863130" y="3048000"/>
            <a:ext cx="1099270" cy="10992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4876800" y="4191000"/>
            <a:ext cx="3810000" cy="70034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947582" y="3244130"/>
            <a:ext cx="3977218" cy="707886"/>
          </a:xfrm>
          <a:prstGeom prst="rect">
            <a:avLst/>
          </a:prstGeom>
          <a:noFill/>
        </p:spPr>
        <p:txBody>
          <a:bodyPr wrap="square" rtlCol="0">
            <a:spAutoFit/>
          </a:bodyPr>
          <a:lstStyle/>
          <a:p>
            <a:r>
              <a:rPr lang="en-US" sz="2000" dirty="0" smtClean="0">
                <a:solidFill>
                  <a:sysClr val="windowText" lastClr="000000"/>
                </a:solidFill>
                <a:latin typeface="Tekton Pro" pitchFamily="34" charset="0"/>
              </a:rPr>
              <a:t>III. Re-Orientation on the Guidelines for Liquidation of School MOOE</a:t>
            </a:r>
          </a:p>
        </p:txBody>
      </p:sp>
      <p:sp>
        <p:nvSpPr>
          <p:cNvPr id="19" name="Rounded Rectangle 18"/>
          <p:cNvSpPr/>
          <p:nvPr/>
        </p:nvSpPr>
        <p:spPr>
          <a:xfrm>
            <a:off x="6096000" y="5243155"/>
            <a:ext cx="1828800" cy="47184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3" name="Picture 5" descr="C:\Users\Windows 8\Desktop\Basic_EducationResearch_Agenda_Banner_2016.png"/>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38056" b="75556" l="54043" r="67128">
                        <a14:foregroundMark x1="62553" y1="57778" x2="62553" y2="57778"/>
                        <a14:foregroundMark x1="62660" y1="55833" x2="62660" y2="55833"/>
                        <a14:foregroundMark x1="62872" y1="54722" x2="62872" y2="54722"/>
                        <a14:foregroundMark x1="63298" y1="52500" x2="63298" y2="52500"/>
                        <a14:foregroundMark x1="63404" y1="50556" x2="63404" y2="50556"/>
                        <a14:foregroundMark x1="62872" y1="45833" x2="62872" y2="45833"/>
                        <a14:foregroundMark x1="62340" y1="61111" x2="62340" y2="61111"/>
                        <a14:foregroundMark x1="62553" y1="61111" x2="62553" y2="61111"/>
                        <a14:foregroundMark x1="62660" y1="62222" x2="62660" y2="62222"/>
                        <a14:foregroundMark x1="62340" y1="64444" x2="62340" y2="64444"/>
                        <a14:foregroundMark x1="62234" y1="64722" x2="62234" y2="64722"/>
                        <a14:foregroundMark x1="63404" y1="63611" x2="63404" y2="63611"/>
                        <a14:foregroundMark x1="63191" y1="60833" x2="63191" y2="60833"/>
                        <a14:foregroundMark x1="59574" y1="57500" x2="59574" y2="57500"/>
                        <a14:foregroundMark x1="59574" y1="55000" x2="59574" y2="55000"/>
                        <a14:foregroundMark x1="59787" y1="52222" x2="59787" y2="52222"/>
                        <a14:foregroundMark x1="60000" y1="61944" x2="60000" y2="61944"/>
                        <a14:foregroundMark x1="59574" y1="63889" x2="59574" y2="63889"/>
                        <a14:foregroundMark x1="61809" y1="51111" x2="61809" y2="51111"/>
                        <a14:foregroundMark x1="57553" y1="58889" x2="57553" y2="58889"/>
                        <a14:foregroundMark x1="57660" y1="56667" x2="57660" y2="56667"/>
                        <a14:foregroundMark x1="57553" y1="65278" x2="57553" y2="65278"/>
                      </a14:backgroundRemoval>
                    </a14:imgEffect>
                    <a14:imgEffect>
                      <a14:sharpenSoften amount="25000"/>
                    </a14:imgEffect>
                  </a14:imgLayer>
                </a14:imgProps>
              </a:ext>
              <a:ext uri="{28A0092B-C50C-407E-A947-70E740481C1C}">
                <a14:useLocalDpi xmlns:a14="http://schemas.microsoft.com/office/drawing/2010/main" val="0"/>
              </a:ext>
            </a:extLst>
          </a:blip>
          <a:srcRect l="53972" t="37434" r="33404" b="23704"/>
          <a:stretch/>
        </p:blipFill>
        <p:spPr bwMode="auto">
          <a:xfrm>
            <a:off x="3877358" y="3886200"/>
            <a:ext cx="1151842" cy="129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029200" y="4168914"/>
            <a:ext cx="3733800" cy="707886"/>
          </a:xfrm>
          <a:prstGeom prst="rect">
            <a:avLst/>
          </a:prstGeom>
          <a:noFill/>
        </p:spPr>
        <p:txBody>
          <a:bodyPr wrap="square" rtlCol="0">
            <a:spAutoFit/>
          </a:bodyPr>
          <a:lstStyle/>
          <a:p>
            <a:r>
              <a:rPr lang="en-US" sz="2000" dirty="0" smtClean="0">
                <a:solidFill>
                  <a:sysClr val="windowText" lastClr="000000"/>
                </a:solidFill>
                <a:latin typeface="Tekton Pro" pitchFamily="34" charset="0"/>
              </a:rPr>
              <a:t>IV. Orientation on the Preparation of Request for Cash Advance</a:t>
            </a:r>
          </a:p>
        </p:txBody>
      </p:sp>
      <p:sp>
        <p:nvSpPr>
          <p:cNvPr id="23" name="Rounded Rectangle 22"/>
          <p:cNvSpPr/>
          <p:nvPr/>
        </p:nvSpPr>
        <p:spPr>
          <a:xfrm>
            <a:off x="4495800" y="6019800"/>
            <a:ext cx="3068368" cy="533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4" name="Picture 6" descr="C:\Users\Windows 8\Desktop\Basic_EducationResearch_Agenda_Banner_2016.png"/>
          <p:cNvPicPr>
            <a:picLocks noChangeAspect="1" noChangeArrowheads="1"/>
          </p:cNvPicPr>
          <p:nvPr/>
        </p:nvPicPr>
        <p:blipFill rotWithShape="1">
          <a:blip r:embed="rId9">
            <a:extLst>
              <a:ext uri="{BEBA8EAE-BF5A-486C-A8C5-ECC9F3942E4B}">
                <a14:imgProps xmlns:a14="http://schemas.microsoft.com/office/drawing/2010/main">
                  <a14:imgLayer r:embed="rId7">
                    <a14:imgEffect>
                      <a14:backgroundRemoval t="61667" b="88056" l="73830" r="83085">
                        <a14:foregroundMark x1="79255" y1="74444" x2="79255" y2="74444"/>
                        <a14:foregroundMark x1="80319" y1="77500" x2="80319" y2="77500"/>
                        <a14:foregroundMark x1="80532" y1="76111" x2="80532" y2="76111"/>
                        <a14:foregroundMark x1="79894" y1="75278" x2="79894" y2="75278"/>
                        <a14:foregroundMark x1="78830" y1="75000" x2="78830" y2="75000"/>
                        <a14:foregroundMark x1="77979" y1="75000" x2="77979" y2="75000"/>
                        <a14:foregroundMark x1="77553" y1="75000" x2="77553" y2="75000"/>
                        <a14:foregroundMark x1="76277" y1="74444" x2="76277" y2="74444"/>
                        <a14:foregroundMark x1="76489" y1="77778" x2="76489" y2="77778"/>
                        <a14:foregroundMark x1="76489" y1="78056" x2="76489" y2="78056"/>
                        <a14:foregroundMark x1="76702" y1="68889" x2="76489" y2="68889"/>
                        <a14:foregroundMark x1="76277" y1="69167" x2="76277" y2="69167"/>
                        <a14:foregroundMark x1="76277" y1="69722" x2="76277" y2="71667"/>
                        <a14:foregroundMark x1="76277" y1="71667" x2="76277" y2="71667"/>
                        <a14:foregroundMark x1="76489" y1="72778" x2="76489" y2="72778"/>
                        <a14:foregroundMark x1="77553" y1="70833" x2="77553" y2="70833"/>
                        <a14:foregroundMark x1="77979" y1="69722" x2="77979" y2="69722"/>
                        <a14:foregroundMark x1="78085" y1="69444" x2="77447" y2="70833"/>
                        <a14:foregroundMark x1="77340" y1="70833" x2="77340" y2="70833"/>
                        <a14:foregroundMark x1="76915" y1="70556" x2="76915" y2="70556"/>
                        <a14:foregroundMark x1="76915" y1="70556" x2="76702" y2="71111"/>
                        <a14:foregroundMark x1="76489" y1="71389" x2="76489" y2="71389"/>
                        <a14:foregroundMark x1="76383" y1="71389" x2="76489" y2="70278"/>
                        <a14:foregroundMark x1="76809" y1="69722" x2="77128" y2="69444"/>
                        <a14:foregroundMark x1="77766" y1="68889" x2="77979" y2="68333"/>
                        <a14:foregroundMark x1="78298" y1="67778" x2="78298" y2="67778"/>
                        <a14:foregroundMark x1="78298" y1="67778" x2="78298" y2="67778"/>
                        <a14:foregroundMark x1="78830" y1="68889" x2="78830" y2="68889"/>
                        <a14:foregroundMark x1="78830" y1="69444" x2="78830" y2="69444"/>
                        <a14:foregroundMark x1="78830" y1="70000" x2="78830" y2="70000"/>
                        <a14:foregroundMark x1="78830" y1="70000" x2="78830" y2="70000"/>
                        <a14:foregroundMark x1="78936" y1="70556" x2="78936" y2="70556"/>
                        <a14:foregroundMark x1="78936" y1="71111" x2="78723" y2="72222"/>
                        <a14:foregroundMark x1="78617" y1="72222" x2="78617" y2="72222"/>
                        <a14:foregroundMark x1="79255" y1="70833" x2="79255" y2="70833"/>
                        <a14:foregroundMark x1="80106" y1="70278" x2="80106" y2="70278"/>
                        <a14:foregroundMark x1="80106" y1="70000" x2="80106" y2="70000"/>
                        <a14:foregroundMark x1="80319" y1="69167" x2="80319" y2="69167"/>
                        <a14:foregroundMark x1="80426" y1="69167" x2="80426" y2="69167"/>
                        <a14:foregroundMark x1="80851" y1="68889" x2="80957" y2="69444"/>
                        <a14:foregroundMark x1="80957" y1="70278" x2="80957" y2="70278"/>
                        <a14:foregroundMark x1="80957" y1="70278" x2="80957" y2="70278"/>
                        <a14:foregroundMark x1="80745" y1="71667" x2="80745" y2="71667"/>
                        <a14:foregroundMark x1="80745" y1="71944" x2="80745" y2="71944"/>
                        <a14:foregroundMark x1="80745" y1="71944" x2="80745" y2="71944"/>
                      </a14:backgroundRemoval>
                    </a14:imgEffect>
                    <a14:imgEffect>
                      <a14:sharpenSoften amount="25000"/>
                    </a14:imgEffect>
                  </a14:imgLayer>
                </a14:imgProps>
              </a:ext>
              <a:ext uri="{28A0092B-C50C-407E-A947-70E740481C1C}">
                <a14:useLocalDpi xmlns:a14="http://schemas.microsoft.com/office/drawing/2010/main" val="0"/>
              </a:ext>
            </a:extLst>
          </a:blip>
          <a:srcRect l="72979" t="61235" r="16894" b="10595"/>
          <a:stretch/>
        </p:blipFill>
        <p:spPr bwMode="auto">
          <a:xfrm>
            <a:off x="4970732" y="4892388"/>
            <a:ext cx="1201420" cy="1279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155690" y="5253335"/>
            <a:ext cx="1845310" cy="461665"/>
          </a:xfrm>
          <a:prstGeom prst="rect">
            <a:avLst/>
          </a:prstGeom>
          <a:noFill/>
        </p:spPr>
        <p:txBody>
          <a:bodyPr wrap="square" rtlCol="0">
            <a:spAutoFit/>
          </a:bodyPr>
          <a:lstStyle/>
          <a:p>
            <a:r>
              <a:rPr lang="en-US" sz="2400" b="1" dirty="0" smtClean="0">
                <a:solidFill>
                  <a:sysClr val="windowText" lastClr="000000"/>
                </a:solidFill>
                <a:latin typeface="Tekton Pro" pitchFamily="34" charset="0"/>
              </a:rPr>
              <a:t>V. Workshop</a:t>
            </a:r>
            <a:endParaRPr lang="en-US" sz="3200" b="1" dirty="0">
              <a:solidFill>
                <a:sysClr val="windowText" lastClr="000000"/>
              </a:solidFill>
              <a:latin typeface="Tekton Pro" pitchFamily="34" charset="0"/>
            </a:endParaRPr>
          </a:p>
        </p:txBody>
      </p:sp>
      <p:pic>
        <p:nvPicPr>
          <p:cNvPr id="2055" name="Picture 7" descr="C:\Users\Windows 8\AppData\Local\Microsoft\Windows\INetCache\IE\J59AY7GS\Human-emblem-handshake.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1400" y="5715000"/>
            <a:ext cx="1019037" cy="10190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97352" y="6019800"/>
            <a:ext cx="3039158" cy="523220"/>
          </a:xfrm>
          <a:prstGeom prst="rect">
            <a:avLst/>
          </a:prstGeom>
          <a:noFill/>
        </p:spPr>
        <p:txBody>
          <a:bodyPr wrap="square" rtlCol="0">
            <a:spAutoFit/>
          </a:bodyPr>
          <a:lstStyle/>
          <a:p>
            <a:r>
              <a:rPr lang="en-US" sz="2800" b="1" dirty="0" smtClean="0">
                <a:solidFill>
                  <a:sysClr val="windowText" lastClr="000000"/>
                </a:solidFill>
                <a:latin typeface="Tekton Pro" pitchFamily="34" charset="0"/>
              </a:rPr>
              <a:t>VI. Closing Program</a:t>
            </a:r>
            <a:endParaRPr lang="en-US" sz="3600" b="1" dirty="0">
              <a:solidFill>
                <a:sysClr val="windowText" lastClr="000000"/>
              </a:solidFill>
              <a:latin typeface="Tekton Pro" pitchFamily="34" charset="0"/>
            </a:endParaRPr>
          </a:p>
        </p:txBody>
      </p:sp>
      <p:pic>
        <p:nvPicPr>
          <p:cNvPr id="8" name="Picture 6" descr="Image result for banner.gif"/>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4412" y="200025"/>
            <a:ext cx="4006988" cy="9525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3572068" y="1687047"/>
            <a:ext cx="2615522" cy="50296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048000" y="457200"/>
            <a:ext cx="451616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Jokerman" pitchFamily="82" charset="0"/>
                <a:ea typeface="FangSong" pitchFamily="49" charset="-122"/>
              </a:rPr>
              <a:t>PROGRAMME</a:t>
            </a:r>
            <a:endParaRPr lang="en-US"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Jokerman" pitchFamily="82" charset="0"/>
              <a:ea typeface="FangSong" pitchFamily="49" charset="-122"/>
            </a:endParaRPr>
          </a:p>
        </p:txBody>
      </p:sp>
      <p:pic>
        <p:nvPicPr>
          <p:cNvPr id="3074" name="Picture 2" descr="Image result for registration icon"/>
          <p:cNvPicPr>
            <a:picLocks noChangeAspect="1" noChangeArrowheads="1"/>
          </p:cNvPicPr>
          <p:nvPr/>
        </p:nvPicPr>
        <p:blipFill rotWithShape="1">
          <a:blip r:embed="rId12">
            <a:duotone>
              <a:schemeClr val="accent5">
                <a:shade val="45000"/>
                <a:satMod val="135000"/>
              </a:schemeClr>
              <a:prstClr val="white"/>
            </a:duotone>
            <a:extLst>
              <a:ext uri="{BEBA8EAE-BF5A-486C-A8C5-ECC9F3942E4B}">
                <a14:imgProps xmlns:a14="http://schemas.microsoft.com/office/drawing/2010/main">
                  <a14:imgLayer r:embed="rId13">
                    <a14:imgEffect>
                      <a14:backgroundRemoval t="0" b="89912" l="10000" r="90000"/>
                    </a14:imgEffect>
                  </a14:imgLayer>
                </a14:imgProps>
              </a:ext>
              <a:ext uri="{28A0092B-C50C-407E-A947-70E740481C1C}">
                <a14:useLocalDpi xmlns:a14="http://schemas.microsoft.com/office/drawing/2010/main" val="0"/>
              </a:ext>
            </a:extLst>
          </a:blip>
          <a:srcRect b="24078"/>
          <a:stretch/>
        </p:blipFill>
        <p:spPr bwMode="auto">
          <a:xfrm>
            <a:off x="2133600" y="1320800"/>
            <a:ext cx="1788688" cy="1346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700334" y="1676400"/>
            <a:ext cx="2539811" cy="523220"/>
          </a:xfrm>
          <a:prstGeom prst="rect">
            <a:avLst/>
          </a:prstGeom>
          <a:noFill/>
        </p:spPr>
        <p:txBody>
          <a:bodyPr wrap="square" rtlCol="0">
            <a:spAutoFit/>
          </a:bodyPr>
          <a:lstStyle/>
          <a:p>
            <a:r>
              <a:rPr lang="en-US" sz="2800" b="1" dirty="0" smtClean="0">
                <a:solidFill>
                  <a:sysClr val="windowText" lastClr="000000"/>
                </a:solidFill>
                <a:latin typeface="Tekton Pro" pitchFamily="34" charset="0"/>
              </a:rPr>
              <a:t>I. Registration</a:t>
            </a:r>
            <a:endParaRPr lang="en-US" sz="2800" b="1" dirty="0">
              <a:solidFill>
                <a:sysClr val="windowText" lastClr="000000"/>
              </a:solidFill>
              <a:latin typeface="Tekton Pro" pitchFamily="34" charset="0"/>
            </a:endParaRPr>
          </a:p>
        </p:txBody>
      </p:sp>
    </p:spTree>
    <p:extLst>
      <p:ext uri="{BB962C8B-B14F-4D97-AF65-F5344CB8AC3E}">
        <p14:creationId xmlns:p14="http://schemas.microsoft.com/office/powerpoint/2010/main" val="247681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1000"/>
                                        <p:tgtEl>
                                          <p:spTgt spid="2052"/>
                                        </p:tgtEl>
                                      </p:cBhvr>
                                    </p:animEffect>
                                    <p:anim calcmode="lin" valueType="num">
                                      <p:cBhvr>
                                        <p:cTn id="28" dur="1000" fill="hold"/>
                                        <p:tgtEl>
                                          <p:spTgt spid="2052"/>
                                        </p:tgtEl>
                                        <p:attrNameLst>
                                          <p:attrName>ppt_x</p:attrName>
                                        </p:attrNameLst>
                                      </p:cBhvr>
                                      <p:tavLst>
                                        <p:tav tm="0">
                                          <p:val>
                                            <p:strVal val="#ppt_x"/>
                                          </p:val>
                                        </p:tav>
                                        <p:tav tm="100000">
                                          <p:val>
                                            <p:strVal val="#ppt_x"/>
                                          </p:val>
                                        </p:tav>
                                      </p:tavLst>
                                    </p:anim>
                                    <p:anim calcmode="lin" valueType="num">
                                      <p:cBhvr>
                                        <p:cTn id="29" dur="1000" fill="hold"/>
                                        <p:tgtEl>
                                          <p:spTgt spid="205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fade">
                                      <p:cBhvr>
                                        <p:cTn id="52" dur="1000"/>
                                        <p:tgtEl>
                                          <p:spTgt spid="2053"/>
                                        </p:tgtEl>
                                      </p:cBhvr>
                                    </p:animEffect>
                                    <p:anim calcmode="lin" valueType="num">
                                      <p:cBhvr>
                                        <p:cTn id="53" dur="1000" fill="hold"/>
                                        <p:tgtEl>
                                          <p:spTgt spid="2053"/>
                                        </p:tgtEl>
                                        <p:attrNameLst>
                                          <p:attrName>ppt_x</p:attrName>
                                        </p:attrNameLst>
                                      </p:cBhvr>
                                      <p:tavLst>
                                        <p:tav tm="0">
                                          <p:val>
                                            <p:strVal val="#ppt_x"/>
                                          </p:val>
                                        </p:tav>
                                        <p:tav tm="100000">
                                          <p:val>
                                            <p:strVal val="#ppt_x"/>
                                          </p:val>
                                        </p:tav>
                                      </p:tavLst>
                                    </p:anim>
                                    <p:anim calcmode="lin" valueType="num">
                                      <p:cBhvr>
                                        <p:cTn id="54" dur="1000" fill="hold"/>
                                        <p:tgtEl>
                                          <p:spTgt spid="205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54"/>
                                        </p:tgtEl>
                                        <p:attrNameLst>
                                          <p:attrName>style.visibility</p:attrName>
                                        </p:attrNameLst>
                                      </p:cBhvr>
                                      <p:to>
                                        <p:strVal val="visible"/>
                                      </p:to>
                                    </p:set>
                                    <p:animEffect transition="in" filter="fade">
                                      <p:cBhvr>
                                        <p:cTn id="67" dur="1000"/>
                                        <p:tgtEl>
                                          <p:spTgt spid="2054"/>
                                        </p:tgtEl>
                                      </p:cBhvr>
                                    </p:animEffect>
                                    <p:anim calcmode="lin" valueType="num">
                                      <p:cBhvr>
                                        <p:cTn id="68" dur="1000" fill="hold"/>
                                        <p:tgtEl>
                                          <p:spTgt spid="2054"/>
                                        </p:tgtEl>
                                        <p:attrNameLst>
                                          <p:attrName>ppt_x</p:attrName>
                                        </p:attrNameLst>
                                      </p:cBhvr>
                                      <p:tavLst>
                                        <p:tav tm="0">
                                          <p:val>
                                            <p:strVal val="#ppt_x"/>
                                          </p:val>
                                        </p:tav>
                                        <p:tav tm="100000">
                                          <p:val>
                                            <p:strVal val="#ppt_x"/>
                                          </p:val>
                                        </p:tav>
                                      </p:tavLst>
                                    </p:anim>
                                    <p:anim calcmode="lin" valueType="num">
                                      <p:cBhvr>
                                        <p:cTn id="69" dur="1000" fill="hold"/>
                                        <p:tgtEl>
                                          <p:spTgt spid="205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055"/>
                                        </p:tgtEl>
                                        <p:attrNameLst>
                                          <p:attrName>style.visibility</p:attrName>
                                        </p:attrNameLst>
                                      </p:cBhvr>
                                      <p:to>
                                        <p:strVal val="visible"/>
                                      </p:to>
                                    </p:set>
                                    <p:animEffect transition="in" filter="fade">
                                      <p:cBhvr>
                                        <p:cTn id="82" dur="1000"/>
                                        <p:tgtEl>
                                          <p:spTgt spid="2055"/>
                                        </p:tgtEl>
                                      </p:cBhvr>
                                    </p:animEffect>
                                    <p:anim calcmode="lin" valueType="num">
                                      <p:cBhvr>
                                        <p:cTn id="83" dur="1000" fill="hold"/>
                                        <p:tgtEl>
                                          <p:spTgt spid="2055"/>
                                        </p:tgtEl>
                                        <p:attrNameLst>
                                          <p:attrName>ppt_x</p:attrName>
                                        </p:attrNameLst>
                                      </p:cBhvr>
                                      <p:tavLst>
                                        <p:tav tm="0">
                                          <p:val>
                                            <p:strVal val="#ppt_x"/>
                                          </p:val>
                                        </p:tav>
                                        <p:tav tm="100000">
                                          <p:val>
                                            <p:strVal val="#ppt_x"/>
                                          </p:val>
                                        </p:tav>
                                      </p:tavLst>
                                    </p:anim>
                                    <p:anim calcmode="lin" valueType="num">
                                      <p:cBhvr>
                                        <p:cTn id="84" dur="1000" fill="hold"/>
                                        <p:tgtEl>
                                          <p:spTgt spid="205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074"/>
                                        </p:tgtEl>
                                        <p:attrNameLst>
                                          <p:attrName>style.visibility</p:attrName>
                                        </p:attrNameLst>
                                      </p:cBhvr>
                                      <p:to>
                                        <p:strVal val="visible"/>
                                      </p:to>
                                    </p:set>
                                    <p:animEffect transition="in" filter="fade">
                                      <p:cBhvr>
                                        <p:cTn id="97" dur="1000"/>
                                        <p:tgtEl>
                                          <p:spTgt spid="3074"/>
                                        </p:tgtEl>
                                      </p:cBhvr>
                                    </p:animEffect>
                                    <p:anim calcmode="lin" valueType="num">
                                      <p:cBhvr>
                                        <p:cTn id="98" dur="1000" fill="hold"/>
                                        <p:tgtEl>
                                          <p:spTgt spid="3074"/>
                                        </p:tgtEl>
                                        <p:attrNameLst>
                                          <p:attrName>ppt_x</p:attrName>
                                        </p:attrNameLst>
                                      </p:cBhvr>
                                      <p:tavLst>
                                        <p:tav tm="0">
                                          <p:val>
                                            <p:strVal val="#ppt_x"/>
                                          </p:val>
                                        </p:tav>
                                        <p:tav tm="100000">
                                          <p:val>
                                            <p:strVal val="#ppt_x"/>
                                          </p:val>
                                        </p:tav>
                                      </p:tavLst>
                                    </p:anim>
                                    <p:anim calcmode="lin" valueType="num">
                                      <p:cBhvr>
                                        <p:cTn id="9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1" grpId="0" animBg="1"/>
      <p:bldP spid="3" grpId="0"/>
      <p:bldP spid="15" grpId="0" animBg="1"/>
      <p:bldP spid="12" grpId="0"/>
      <p:bldP spid="19" grpId="0" animBg="1"/>
      <p:bldP spid="16" grpId="0"/>
      <p:bldP spid="23" grpId="0" animBg="1"/>
      <p:bldP spid="20" grpId="0"/>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900" y="4191000"/>
            <a:ext cx="6553200" cy="584775"/>
          </a:xfrm>
          <a:prstGeom prst="rect">
            <a:avLst/>
          </a:prstGeom>
          <a:noFill/>
        </p:spPr>
        <p:txBody>
          <a:bodyPr wrap="square" rtlCol="0">
            <a:spAutoFit/>
          </a:bodyPr>
          <a:lstStyle/>
          <a:p>
            <a:pPr marL="285750" indent="-285750" algn="ctr">
              <a:buFont typeface="Wingdings" panose="05000000000000000000" pitchFamily="2" charset="2"/>
              <a:buChar char="ü"/>
            </a:pPr>
            <a:r>
              <a:rPr lang="en-US" sz="2400" dirty="0" smtClean="0"/>
              <a:t> </a:t>
            </a:r>
            <a:r>
              <a:rPr lang="en-US" sz="3200" dirty="0" smtClean="0"/>
              <a:t>Official Receipt </a:t>
            </a:r>
            <a:r>
              <a:rPr lang="en-US" sz="3200" b="1" dirty="0" smtClean="0"/>
              <a:t>excluding penalty</a:t>
            </a:r>
            <a:endParaRPr lang="en-US" sz="3200"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25400" y="1600200"/>
            <a:ext cx="4267200" cy="990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743200"/>
            <a:ext cx="4267200" cy="954107"/>
          </a:xfrm>
          <a:prstGeom prst="rect">
            <a:avLst/>
          </a:prstGeom>
        </p:spPr>
      </p:pic>
      <p:sp>
        <p:nvSpPr>
          <p:cNvPr id="7" name="TextBox 6"/>
          <p:cNvSpPr txBox="1"/>
          <p:nvPr/>
        </p:nvSpPr>
        <p:spPr>
          <a:xfrm>
            <a:off x="5257800" y="2743200"/>
            <a:ext cx="3124200" cy="954107"/>
          </a:xfrm>
          <a:prstGeom prst="rect">
            <a:avLst/>
          </a:prstGeom>
          <a:noFill/>
        </p:spPr>
        <p:txBody>
          <a:bodyPr wrap="square" rtlCol="0">
            <a:spAutoFit/>
          </a:bodyPr>
          <a:lstStyle/>
          <a:p>
            <a:pPr algn="ctr"/>
            <a:r>
              <a:rPr lang="en-US" sz="3200" b="1" dirty="0">
                <a:solidFill>
                  <a:schemeClr val="bg1"/>
                </a:solidFill>
                <a:latin typeface="Adobe Garamond Pro Bold" pitchFamily="18" charset="0"/>
              </a:rPr>
              <a:t>Water Expenses</a:t>
            </a:r>
          </a:p>
          <a:p>
            <a:pPr algn="ctr"/>
            <a:r>
              <a:rPr lang="en-US" sz="2400" b="1" dirty="0">
                <a:solidFill>
                  <a:schemeClr val="bg1"/>
                </a:solidFill>
                <a:latin typeface="Adobe Garamond Pro Bold" pitchFamily="18" charset="0"/>
              </a:rPr>
              <a:t>5020401000</a:t>
            </a:r>
          </a:p>
        </p:txBody>
      </p:sp>
      <p:sp>
        <p:nvSpPr>
          <p:cNvPr id="9" name="TextBox 8"/>
          <p:cNvSpPr txBox="1"/>
          <p:nvPr/>
        </p:nvSpPr>
        <p:spPr>
          <a:xfrm>
            <a:off x="0" y="1591052"/>
            <a:ext cx="3962400" cy="892552"/>
          </a:xfrm>
          <a:prstGeom prst="rect">
            <a:avLst/>
          </a:prstGeom>
          <a:noFill/>
        </p:spPr>
        <p:txBody>
          <a:bodyPr wrap="square" rtlCol="0">
            <a:spAutoFit/>
          </a:bodyPr>
          <a:lstStyle/>
          <a:p>
            <a:pPr algn="ctr"/>
            <a:r>
              <a:rPr lang="en-US" sz="2800" b="1" dirty="0">
                <a:solidFill>
                  <a:schemeClr val="bg1"/>
                </a:solidFill>
                <a:latin typeface="Adobe Garamond Pro Bold" pitchFamily="18" charset="0"/>
              </a:rPr>
              <a:t>Electricity Expenses</a:t>
            </a:r>
          </a:p>
          <a:p>
            <a:pPr algn="ctr"/>
            <a:r>
              <a:rPr lang="en-US" sz="2400" b="1" dirty="0">
                <a:solidFill>
                  <a:schemeClr val="bg1"/>
                </a:solidFill>
                <a:latin typeface="Adobe Garamond Pro Bold" pitchFamily="18" charset="0"/>
              </a:rPr>
              <a:t>5020402000</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334000"/>
            <a:ext cx="8153400" cy="477053"/>
          </a:xfrm>
          <a:prstGeom prst="rect">
            <a:avLst/>
          </a:prstGeom>
        </p:spPr>
      </p:pic>
      <p:sp>
        <p:nvSpPr>
          <p:cNvPr id="11" name="TextBox 10"/>
          <p:cNvSpPr txBox="1"/>
          <p:nvPr/>
        </p:nvSpPr>
        <p:spPr>
          <a:xfrm>
            <a:off x="1409700" y="5282625"/>
            <a:ext cx="7124700" cy="584775"/>
          </a:xfrm>
          <a:prstGeom prst="rect">
            <a:avLst/>
          </a:prstGeom>
          <a:noFill/>
        </p:spPr>
        <p:txBody>
          <a:bodyPr wrap="square" rtlCol="0">
            <a:spAutoFit/>
          </a:bodyPr>
          <a:lstStyle/>
          <a:p>
            <a:pPr algn="ctr"/>
            <a:r>
              <a:rPr lang="en-US" sz="3200" b="1" dirty="0" smtClean="0">
                <a:solidFill>
                  <a:schemeClr val="bg1"/>
                </a:solidFill>
                <a:latin typeface="Adobe Garamond Pro Bold" pitchFamily="18" charset="0"/>
              </a:rPr>
              <a:t>Priority Expense of the current month.</a:t>
            </a:r>
            <a:endParaRPr lang="en-US" sz="3200" b="1" dirty="0">
              <a:solidFill>
                <a:schemeClr val="bg1"/>
              </a:solidFill>
              <a:latin typeface="Adobe Garamond Pro Bold" pitchFamily="18" charset="0"/>
            </a:endParaRPr>
          </a:p>
        </p:txBody>
      </p:sp>
    </p:spTree>
    <p:extLst>
      <p:ext uri="{BB962C8B-B14F-4D97-AF65-F5344CB8AC3E}">
        <p14:creationId xmlns:p14="http://schemas.microsoft.com/office/powerpoint/2010/main" val="419101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550855"/>
            <a:ext cx="8229600" cy="2554545"/>
          </a:xfrm>
          <a:prstGeom prst="rect">
            <a:avLst/>
          </a:prstGeom>
          <a:noFill/>
        </p:spPr>
        <p:txBody>
          <a:bodyPr wrap="square" rtlCol="0">
            <a:spAutoFit/>
          </a:bodyPr>
          <a:lstStyle/>
          <a:p>
            <a:pPr algn="just"/>
            <a:r>
              <a:rPr lang="en-US" sz="2000" dirty="0" smtClean="0"/>
              <a:t>Cost </a:t>
            </a:r>
            <a:r>
              <a:rPr lang="en-US" sz="2000" dirty="0"/>
              <a:t>of authorized telephone consumption incurred in school operation. </a:t>
            </a:r>
            <a:r>
              <a:rPr lang="en-US" sz="2000" dirty="0" smtClean="0"/>
              <a:t>It includes </a:t>
            </a:r>
            <a:r>
              <a:rPr lang="en-US" sz="2000" dirty="0"/>
              <a:t>cell cards and bills from telecommunication companies.</a:t>
            </a:r>
          </a:p>
          <a:p>
            <a:endParaRPr lang="en-US" sz="2000" dirty="0" smtClean="0"/>
          </a:p>
          <a:p>
            <a:r>
              <a:rPr lang="en-US" sz="2000" dirty="0" smtClean="0"/>
              <a:t>	For Cluster Heads 	-  P 500.00 load allowance</a:t>
            </a:r>
          </a:p>
          <a:p>
            <a:r>
              <a:rPr lang="en-US" sz="2000" dirty="0"/>
              <a:t>		</a:t>
            </a:r>
            <a:r>
              <a:rPr lang="en-US" sz="2000" dirty="0" smtClean="0"/>
              <a:t>		-  Official Receipt</a:t>
            </a:r>
          </a:p>
          <a:p>
            <a:endParaRPr lang="en-US" sz="2000" dirty="0"/>
          </a:p>
          <a:p>
            <a:r>
              <a:rPr lang="en-US" sz="2000" dirty="0" smtClean="0"/>
              <a:t>	For Cluster Members	-  P  150.00 load allowance</a:t>
            </a:r>
          </a:p>
          <a:p>
            <a:r>
              <a:rPr lang="en-US" sz="2000" dirty="0"/>
              <a:t>	</a:t>
            </a:r>
            <a:r>
              <a:rPr lang="en-US" sz="2000" dirty="0" smtClean="0"/>
              <a:t>			-  Official Receipt</a:t>
            </a:r>
            <a:endParaRPr lang="en-US" sz="20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82122"/>
            <a:ext cx="3810000" cy="1028363"/>
          </a:xfrm>
          <a:prstGeom prst="rect">
            <a:avLst/>
          </a:prstGeom>
        </p:spPr>
      </p:pic>
      <p:sp>
        <p:nvSpPr>
          <p:cNvPr id="7" name="TextBox 6"/>
          <p:cNvSpPr txBox="1"/>
          <p:nvPr/>
        </p:nvSpPr>
        <p:spPr>
          <a:xfrm>
            <a:off x="152400" y="1294822"/>
            <a:ext cx="3581400" cy="954107"/>
          </a:xfrm>
          <a:prstGeom prst="rect">
            <a:avLst/>
          </a:prstGeom>
          <a:noFill/>
        </p:spPr>
        <p:txBody>
          <a:bodyPr wrap="square" rtlCol="0">
            <a:spAutoFit/>
          </a:bodyPr>
          <a:lstStyle/>
          <a:p>
            <a:pPr algn="ctr"/>
            <a:r>
              <a:rPr lang="en-US" sz="3200" b="1" dirty="0">
                <a:solidFill>
                  <a:schemeClr val="bg1"/>
                </a:solidFill>
                <a:latin typeface="Adobe Garamond Pro Bold" pitchFamily="18" charset="0"/>
              </a:rPr>
              <a:t>Telephone Expenses</a:t>
            </a:r>
          </a:p>
          <a:p>
            <a:pPr algn="ctr"/>
            <a:r>
              <a:rPr lang="en-US" sz="2400" b="1" dirty="0">
                <a:solidFill>
                  <a:schemeClr val="bg1"/>
                </a:solidFill>
                <a:latin typeface="Adobe Garamond Pro Bold" pitchFamily="18" charset="0"/>
              </a:rPr>
              <a:t>5020502000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5410200"/>
            <a:ext cx="6858000" cy="477053"/>
          </a:xfrm>
          <a:prstGeom prst="rect">
            <a:avLst/>
          </a:prstGeom>
        </p:spPr>
      </p:pic>
      <p:sp>
        <p:nvSpPr>
          <p:cNvPr id="8" name="TextBox 7"/>
          <p:cNvSpPr txBox="1"/>
          <p:nvPr/>
        </p:nvSpPr>
        <p:spPr>
          <a:xfrm>
            <a:off x="2324100" y="5358825"/>
            <a:ext cx="6819900" cy="584775"/>
          </a:xfrm>
          <a:prstGeom prst="rect">
            <a:avLst/>
          </a:prstGeom>
          <a:noFill/>
        </p:spPr>
        <p:txBody>
          <a:bodyPr wrap="square" rtlCol="0">
            <a:spAutoFit/>
          </a:bodyPr>
          <a:lstStyle/>
          <a:p>
            <a:pPr algn="ctr"/>
            <a:r>
              <a:rPr lang="en-US" sz="3200" b="1" dirty="0" smtClean="0">
                <a:solidFill>
                  <a:schemeClr val="bg1"/>
                </a:solidFill>
                <a:latin typeface="Adobe Garamond Pro Bold" pitchFamily="18" charset="0"/>
              </a:rPr>
              <a:t>Non-cumulative Expense.</a:t>
            </a:r>
            <a:endParaRPr lang="en-US" sz="3200" b="1" dirty="0">
              <a:solidFill>
                <a:schemeClr val="bg1"/>
              </a:solidFill>
              <a:latin typeface="Adobe Garamond Pro Bold" pitchFamily="18" charset="0"/>
            </a:endParaRPr>
          </a:p>
        </p:txBody>
      </p:sp>
    </p:spTree>
    <p:extLst>
      <p:ext uri="{BB962C8B-B14F-4D97-AF65-F5344CB8AC3E}">
        <p14:creationId xmlns:p14="http://schemas.microsoft.com/office/powerpoint/2010/main" val="3491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calcmode="lin" valueType="num">
                                      <p:cBhvr additive="base">
                                        <p:cTn id="3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429000"/>
            <a:ext cx="6324600" cy="2031325"/>
          </a:xfrm>
          <a:prstGeom prst="rect">
            <a:avLst/>
          </a:prstGeom>
          <a:noFill/>
        </p:spPr>
        <p:txBody>
          <a:bodyPr wrap="square" rtlCol="0">
            <a:spAutoFit/>
          </a:bodyPr>
          <a:lstStyle/>
          <a:p>
            <a:pPr algn="ctr"/>
            <a:endParaRPr lang="en-US" b="1" dirty="0" smtClean="0">
              <a:latin typeface="Arial Black" panose="020B0A04020102020204" pitchFamily="34" charset="0"/>
            </a:endParaRPr>
          </a:p>
          <a:p>
            <a:pPr algn="ctr"/>
            <a:endParaRPr lang="en-US" b="1" dirty="0" smtClean="0">
              <a:latin typeface="Arial Black" panose="020B0A04020102020204" pitchFamily="34" charset="0"/>
            </a:endParaRPr>
          </a:p>
          <a:p>
            <a:pPr algn="ctr"/>
            <a:endParaRPr lang="en-US" sz="3200" b="1" dirty="0" smtClean="0">
              <a:latin typeface="Arial Black" panose="020B0A04020102020204" pitchFamily="34" charset="0"/>
            </a:endParaRPr>
          </a:p>
          <a:p>
            <a:pPr algn="ctr"/>
            <a:endParaRPr lang="en-US" b="1" dirty="0" smtClean="0">
              <a:latin typeface="Arial Black" panose="020B0A04020102020204" pitchFamily="34" charset="0"/>
            </a:endParaRPr>
          </a:p>
          <a:p>
            <a:pPr algn="ctr"/>
            <a:endParaRPr lang="en-US" sz="4000" b="1" dirty="0">
              <a:latin typeface="Arial Black" panose="020B0A04020102020204" pitchFamily="34" charset="0"/>
            </a:endParaRPr>
          </a:p>
        </p:txBody>
      </p:sp>
      <p:sp>
        <p:nvSpPr>
          <p:cNvPr id="4" name="Text Box 8"/>
          <p:cNvSpPr txBox="1">
            <a:spLocks noChangeArrowheads="1"/>
          </p:cNvSpPr>
          <p:nvPr/>
        </p:nvSpPr>
        <p:spPr bwMode="auto">
          <a:xfrm>
            <a:off x="673100" y="2667000"/>
            <a:ext cx="7696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en-US" sz="2400" b="1" u="sng" dirty="0">
                <a:solidFill>
                  <a:schemeClr val="accent4">
                    <a:lumMod val="50000"/>
                  </a:schemeClr>
                </a:solidFill>
                <a:latin typeface="+mj-lt"/>
              </a:rPr>
              <a:t>Supporting Documents:</a:t>
            </a:r>
            <a:r>
              <a:rPr lang="en-US" altLang="en-US" sz="2400" dirty="0" smtClean="0">
                <a:solidFill>
                  <a:schemeClr val="accent4">
                    <a:lumMod val="50000"/>
                  </a:schemeClr>
                </a:solidFill>
                <a:latin typeface="+mj-lt"/>
                <a:cs typeface="Calibri" panose="020F0502020204030204" pitchFamily="34" charset="0"/>
              </a:rPr>
              <a:t> </a:t>
            </a:r>
          </a:p>
          <a:p>
            <a:pPr marL="342900" indent="-342900" algn="just">
              <a:spcBef>
                <a:spcPct val="50000"/>
              </a:spcBef>
              <a:buFont typeface="Arial" pitchFamily="34" charset="0"/>
              <a:buChar char="•"/>
            </a:pPr>
            <a:r>
              <a:rPr lang="en-US" altLang="en-US" sz="2400" dirty="0">
                <a:latin typeface="Calibri" panose="020F0502020204030204" pitchFamily="34" charset="0"/>
                <a:cs typeface="Calibri" panose="020F0502020204030204" pitchFamily="34" charset="0"/>
              </a:rPr>
              <a:t>Payroll </a:t>
            </a:r>
            <a:endParaRPr lang="en-US" altLang="en-US" sz="2400" dirty="0" smtClean="0">
              <a:latin typeface="Calibri" panose="020F0502020204030204" pitchFamily="34" charset="0"/>
              <a:cs typeface="Calibri" panose="020F0502020204030204" pitchFamily="34" charset="0"/>
            </a:endParaRPr>
          </a:p>
          <a:p>
            <a:pPr marL="342900" indent="-342900" algn="just">
              <a:spcBef>
                <a:spcPct val="50000"/>
              </a:spcBef>
              <a:buFont typeface="Arial" pitchFamily="34" charset="0"/>
              <a:buChar char="•"/>
            </a:pPr>
            <a:r>
              <a:rPr lang="en-US" altLang="en-US" sz="2400" dirty="0">
                <a:latin typeface="Calibri" panose="020F0502020204030204" pitchFamily="34" charset="0"/>
                <a:cs typeface="Calibri" panose="020F0502020204030204" pitchFamily="34" charset="0"/>
              </a:rPr>
              <a:t>DTR signed by the Principal/School </a:t>
            </a:r>
            <a:r>
              <a:rPr lang="en-US" altLang="en-US" sz="2400" dirty="0" smtClean="0">
                <a:latin typeface="Calibri" panose="020F0502020204030204" pitchFamily="34" charset="0"/>
                <a:cs typeface="Calibri" panose="020F0502020204030204" pitchFamily="34" charset="0"/>
              </a:rPr>
              <a:t>Head</a:t>
            </a:r>
            <a:endParaRPr lang="en-US" altLang="en-US" sz="2400" dirty="0"/>
          </a:p>
          <a:p>
            <a:pPr marL="342900" indent="-342900" algn="just">
              <a:spcBef>
                <a:spcPct val="50000"/>
              </a:spcBef>
              <a:buFont typeface="Arial" pitchFamily="34" charset="0"/>
              <a:buChar char="•"/>
            </a:pPr>
            <a:r>
              <a:rPr lang="en-US" altLang="en-US" sz="2400" dirty="0" smtClean="0">
                <a:latin typeface="Calibri" panose="020F0502020204030204" pitchFamily="34" charset="0"/>
                <a:cs typeface="Calibri" panose="020F0502020204030204" pitchFamily="34" charset="0"/>
              </a:rPr>
              <a:t>Contract </a:t>
            </a:r>
            <a:r>
              <a:rPr lang="en-US" altLang="en-US" sz="2400" dirty="0">
                <a:latin typeface="Calibri" panose="020F0502020204030204" pitchFamily="34" charset="0"/>
                <a:cs typeface="Calibri" panose="020F0502020204030204" pitchFamily="34" charset="0"/>
              </a:rPr>
              <a:t>or Memorandum of Agreement (MOA) signed by the School Head &amp; the Contracting Person and must be witnessed by the District Supervisor and the </a:t>
            </a:r>
            <a:r>
              <a:rPr lang="en-US" altLang="en-US" sz="2400" dirty="0" smtClean="0">
                <a:latin typeface="Calibri" panose="020F0502020204030204" pitchFamily="34" charset="0"/>
                <a:cs typeface="Calibri" panose="020F0502020204030204" pitchFamily="34" charset="0"/>
              </a:rPr>
              <a:t>PTA President</a:t>
            </a:r>
            <a:endParaRPr lang="en-US" altLang="en-US" sz="2400"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358322"/>
            <a:ext cx="7620000" cy="1028941"/>
          </a:xfrm>
          <a:prstGeom prst="rect">
            <a:avLst/>
          </a:prstGeom>
        </p:spPr>
      </p:pic>
      <p:sp>
        <p:nvSpPr>
          <p:cNvPr id="8" name="TextBox 7"/>
          <p:cNvSpPr txBox="1"/>
          <p:nvPr/>
        </p:nvSpPr>
        <p:spPr>
          <a:xfrm>
            <a:off x="0" y="1371600"/>
            <a:ext cx="7543800" cy="1015663"/>
          </a:xfrm>
          <a:prstGeom prst="rect">
            <a:avLst/>
          </a:prstGeom>
          <a:noFill/>
        </p:spPr>
        <p:txBody>
          <a:bodyPr wrap="square" rtlCol="0">
            <a:spAutoFit/>
          </a:bodyPr>
          <a:lstStyle/>
          <a:p>
            <a:pPr algn="ctr"/>
            <a:r>
              <a:rPr lang="en-US" sz="3200" b="1" dirty="0">
                <a:solidFill>
                  <a:schemeClr val="bg1"/>
                </a:solidFill>
                <a:latin typeface="Adobe Garamond Pro Bold" pitchFamily="18" charset="0"/>
              </a:rPr>
              <a:t>Security Expenses and Janitorial </a:t>
            </a:r>
            <a:r>
              <a:rPr lang="en-US" sz="3200" b="1" dirty="0" smtClean="0">
                <a:solidFill>
                  <a:schemeClr val="bg1"/>
                </a:solidFill>
                <a:latin typeface="Adobe Garamond Pro Bold" pitchFamily="18" charset="0"/>
              </a:rPr>
              <a:t>Expenses</a:t>
            </a:r>
          </a:p>
          <a:p>
            <a:pPr algn="ctr"/>
            <a:r>
              <a:rPr lang="en-US" sz="2800" b="1" dirty="0" smtClean="0">
                <a:solidFill>
                  <a:schemeClr val="bg1"/>
                </a:solidFill>
                <a:latin typeface="Adobe Garamond Pro Bold" pitchFamily="18" charset="0"/>
              </a:rPr>
              <a:t>5021202000</a:t>
            </a:r>
            <a:endParaRPr lang="en-US" sz="2800" b="1" dirty="0">
              <a:solidFill>
                <a:schemeClr val="bg1"/>
              </a:solidFill>
              <a:latin typeface="Adobe Garamond Pro Bold" pitchFamily="18" charset="0"/>
            </a:endParaRPr>
          </a:p>
        </p:txBody>
      </p:sp>
    </p:spTree>
    <p:extLst>
      <p:ext uri="{BB962C8B-B14F-4D97-AF65-F5344CB8AC3E}">
        <p14:creationId xmlns:p14="http://schemas.microsoft.com/office/powerpoint/2010/main" val="44764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200400"/>
            <a:ext cx="7467600" cy="1384995"/>
          </a:xfrm>
          <a:prstGeom prst="rect">
            <a:avLst/>
          </a:prstGeom>
          <a:noFill/>
        </p:spPr>
        <p:txBody>
          <a:bodyPr wrap="square" rtlCol="0">
            <a:spAutoFit/>
          </a:bodyPr>
          <a:lstStyle/>
          <a:p>
            <a:pPr algn="just"/>
            <a:r>
              <a:rPr lang="en-US" sz="2800" i="1" dirty="0" smtClean="0"/>
              <a:t>Repairs for classrooms such as repainting, minor construction of CR, windows, ceiling, doors, roofs, installation of electrical wirings, etc..</a:t>
            </a:r>
            <a:endParaRPr lang="en-US" sz="2800"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527641"/>
            <a:ext cx="4495800" cy="834879"/>
          </a:xfrm>
          <a:prstGeom prst="rect">
            <a:avLst/>
          </a:prstGeom>
        </p:spPr>
      </p:pic>
      <p:sp>
        <p:nvSpPr>
          <p:cNvPr id="7" name="TextBox 6"/>
          <p:cNvSpPr txBox="1"/>
          <p:nvPr/>
        </p:nvSpPr>
        <p:spPr>
          <a:xfrm>
            <a:off x="0" y="1531523"/>
            <a:ext cx="3962400" cy="830997"/>
          </a:xfrm>
          <a:prstGeom prst="rect">
            <a:avLst/>
          </a:prstGeom>
          <a:noFill/>
        </p:spPr>
        <p:txBody>
          <a:bodyPr wrap="square" rtlCol="0">
            <a:spAutoFit/>
          </a:bodyPr>
          <a:lstStyle/>
          <a:p>
            <a:pPr algn="ctr"/>
            <a:r>
              <a:rPr lang="en-US" sz="2800" b="1" dirty="0">
                <a:solidFill>
                  <a:schemeClr val="bg1"/>
                </a:solidFill>
                <a:latin typeface="Adobe Garamond Pro Bold" pitchFamily="18" charset="0"/>
              </a:rPr>
              <a:t>R&amp;M – School Buildings</a:t>
            </a:r>
            <a:br>
              <a:rPr lang="en-US" sz="2800" b="1" dirty="0">
                <a:solidFill>
                  <a:schemeClr val="bg1"/>
                </a:solidFill>
                <a:latin typeface="Adobe Garamond Pro Bold" pitchFamily="18" charset="0"/>
              </a:rPr>
            </a:br>
            <a:r>
              <a:rPr lang="en-US" sz="2000" b="1" dirty="0">
                <a:solidFill>
                  <a:schemeClr val="bg1"/>
                </a:solidFill>
                <a:latin typeface="Adobe Garamond Pro Bold" pitchFamily="18" charset="0"/>
              </a:rPr>
              <a:t>5021304002</a:t>
            </a:r>
          </a:p>
        </p:txBody>
      </p:sp>
    </p:spTree>
    <p:extLst>
      <p:ext uri="{BB962C8B-B14F-4D97-AF65-F5344CB8AC3E}">
        <p14:creationId xmlns:p14="http://schemas.microsoft.com/office/powerpoint/2010/main" val="16080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0" y="1676400"/>
            <a:ext cx="4724400" cy="46482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buFontTx/>
              <a:buNone/>
            </a:pPr>
            <a:r>
              <a:rPr lang="en-US" altLang="en-US" sz="3800" b="1" dirty="0" smtClean="0">
                <a:solidFill>
                  <a:schemeClr val="accent6">
                    <a:lumMod val="50000"/>
                  </a:schemeClr>
                </a:solidFill>
                <a:latin typeface="+mj-lt"/>
              </a:rPr>
              <a:t>Purchases of Materials less than 2,000</a:t>
            </a:r>
          </a:p>
          <a:p>
            <a:pPr>
              <a:lnSpc>
                <a:spcPct val="110000"/>
              </a:lnSpc>
            </a:pPr>
            <a:r>
              <a:rPr lang="en-US" altLang="en-US" sz="3800" dirty="0" smtClean="0">
                <a:latin typeface="+mj-lt"/>
              </a:rPr>
              <a:t>Official Receipt</a:t>
            </a:r>
          </a:p>
          <a:p>
            <a:pPr>
              <a:lnSpc>
                <a:spcPct val="110000"/>
              </a:lnSpc>
            </a:pPr>
            <a:r>
              <a:rPr lang="en-US" altLang="en-US" sz="3800" dirty="0" smtClean="0">
                <a:latin typeface="+mj-lt"/>
              </a:rPr>
              <a:t>Delivery Receipt (if OR)</a:t>
            </a:r>
          </a:p>
          <a:p>
            <a:pPr>
              <a:lnSpc>
                <a:spcPct val="110000"/>
              </a:lnSpc>
            </a:pPr>
            <a:r>
              <a:rPr lang="en-US" altLang="en-US" sz="3800" dirty="0" smtClean="0">
                <a:latin typeface="+mj-lt"/>
              </a:rPr>
              <a:t>Requisition and Issuance Slip </a:t>
            </a:r>
          </a:p>
          <a:p>
            <a:pPr>
              <a:lnSpc>
                <a:spcPct val="110000"/>
              </a:lnSpc>
            </a:pPr>
            <a:r>
              <a:rPr lang="en-US" altLang="en-US" sz="3800" dirty="0" smtClean="0">
                <a:latin typeface="+mj-lt"/>
              </a:rPr>
              <a:t>Purchase Request </a:t>
            </a:r>
          </a:p>
          <a:p>
            <a:pPr>
              <a:lnSpc>
                <a:spcPct val="110000"/>
              </a:lnSpc>
            </a:pPr>
            <a:r>
              <a:rPr lang="en-US" altLang="en-US" sz="3800" dirty="0" smtClean="0">
                <a:latin typeface="+mj-lt"/>
              </a:rPr>
              <a:t>Inspection and Acceptance Report</a:t>
            </a:r>
            <a:endParaRPr lang="en-US" altLang="en-US" sz="3800" dirty="0"/>
          </a:p>
          <a:p>
            <a:pPr>
              <a:lnSpc>
                <a:spcPct val="110000"/>
              </a:lnSpc>
            </a:pPr>
            <a:r>
              <a:rPr lang="en-US" altLang="en-US" sz="3800" dirty="0"/>
              <a:t>Pictures if not implemented (colored)</a:t>
            </a:r>
            <a:endParaRPr lang="en-US" altLang="en-US" sz="3800" dirty="0" smtClean="0">
              <a:latin typeface="+mj-lt"/>
            </a:endParaRPr>
          </a:p>
          <a:p>
            <a:pPr marL="0" indent="0">
              <a:lnSpc>
                <a:spcPct val="110000"/>
              </a:lnSpc>
              <a:buNone/>
            </a:pPr>
            <a:endParaRPr lang="en-US" altLang="en-US" sz="1000" dirty="0" smtClean="0">
              <a:solidFill>
                <a:schemeClr val="accent6">
                  <a:lumMod val="50000"/>
                </a:schemeClr>
              </a:solidFill>
              <a:latin typeface="+mj-lt"/>
            </a:endParaRPr>
          </a:p>
          <a:p>
            <a:pPr>
              <a:lnSpc>
                <a:spcPct val="110000"/>
              </a:lnSpc>
              <a:buFontTx/>
              <a:buNone/>
            </a:pPr>
            <a:r>
              <a:rPr lang="en-US" altLang="en-US" sz="3800" b="1" dirty="0" smtClean="0">
                <a:solidFill>
                  <a:schemeClr val="accent6">
                    <a:lumMod val="50000"/>
                  </a:schemeClr>
                </a:solidFill>
                <a:latin typeface="+mj-lt"/>
              </a:rPr>
              <a:t>2,000 and Above</a:t>
            </a:r>
          </a:p>
          <a:p>
            <a:pPr>
              <a:lnSpc>
                <a:spcPct val="110000"/>
              </a:lnSpc>
            </a:pPr>
            <a:r>
              <a:rPr lang="en-US" altLang="en-US" sz="3800" dirty="0" smtClean="0">
                <a:latin typeface="+mj-lt"/>
              </a:rPr>
              <a:t>Official Receipt</a:t>
            </a:r>
          </a:p>
          <a:p>
            <a:pPr>
              <a:lnSpc>
                <a:spcPct val="110000"/>
              </a:lnSpc>
            </a:pPr>
            <a:r>
              <a:rPr lang="en-US" altLang="en-US" sz="3800" dirty="0" smtClean="0">
                <a:latin typeface="+mj-lt"/>
              </a:rPr>
              <a:t>Delivery Receipt (if OR)</a:t>
            </a:r>
          </a:p>
          <a:p>
            <a:pPr>
              <a:lnSpc>
                <a:spcPct val="110000"/>
              </a:lnSpc>
            </a:pPr>
            <a:r>
              <a:rPr lang="en-US" altLang="en-US" sz="3800" dirty="0">
                <a:latin typeface="+mj-lt"/>
              </a:rPr>
              <a:t>Requisition and Issuance Slip </a:t>
            </a:r>
          </a:p>
          <a:p>
            <a:pPr>
              <a:lnSpc>
                <a:spcPct val="110000"/>
              </a:lnSpc>
            </a:pPr>
            <a:r>
              <a:rPr lang="en-US" altLang="en-US" sz="3800" dirty="0">
                <a:latin typeface="+mj-lt"/>
              </a:rPr>
              <a:t>Purchase Request </a:t>
            </a:r>
            <a:endParaRPr lang="en-US" altLang="en-US" sz="3800" dirty="0" smtClean="0">
              <a:latin typeface="+mj-lt"/>
            </a:endParaRPr>
          </a:p>
          <a:p>
            <a:pPr>
              <a:lnSpc>
                <a:spcPct val="110000"/>
              </a:lnSpc>
            </a:pPr>
            <a:r>
              <a:rPr lang="en-US" altLang="en-US" sz="3800" dirty="0" smtClean="0">
                <a:latin typeface="+mj-lt"/>
              </a:rPr>
              <a:t>Canvass Paper ( 3 suppliers)</a:t>
            </a:r>
          </a:p>
          <a:p>
            <a:pPr>
              <a:lnSpc>
                <a:spcPct val="110000"/>
              </a:lnSpc>
            </a:pPr>
            <a:r>
              <a:rPr lang="en-US" altLang="en-US" sz="3800" dirty="0" smtClean="0">
                <a:latin typeface="+mj-lt"/>
              </a:rPr>
              <a:t>Abstract of Bids</a:t>
            </a:r>
          </a:p>
          <a:p>
            <a:pPr>
              <a:lnSpc>
                <a:spcPct val="110000"/>
              </a:lnSpc>
            </a:pPr>
            <a:r>
              <a:rPr lang="en-US" altLang="en-US" sz="3800" dirty="0" smtClean="0">
                <a:latin typeface="+mj-lt"/>
              </a:rPr>
              <a:t>Purchase Order</a:t>
            </a:r>
          </a:p>
          <a:p>
            <a:pPr>
              <a:lnSpc>
                <a:spcPct val="110000"/>
              </a:lnSpc>
            </a:pPr>
            <a:r>
              <a:rPr lang="en-US" altLang="en-US" sz="3800" dirty="0" smtClean="0">
                <a:latin typeface="+mj-lt"/>
              </a:rPr>
              <a:t>Inspection and Acceptance Report</a:t>
            </a:r>
          </a:p>
          <a:p>
            <a:pPr>
              <a:lnSpc>
                <a:spcPct val="110000"/>
              </a:lnSpc>
            </a:pPr>
            <a:r>
              <a:rPr lang="en-US" altLang="en-US" sz="3800" dirty="0" smtClean="0">
                <a:latin typeface="+mj-lt"/>
              </a:rPr>
              <a:t>Pictures if not implemented (colored)</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143622"/>
            <a:ext cx="4191000" cy="447020"/>
          </a:xfrm>
          <a:prstGeom prst="rect">
            <a:avLst/>
          </a:prstGeom>
        </p:spPr>
      </p:pic>
      <p:sp>
        <p:nvSpPr>
          <p:cNvPr id="7" name="TextBox 6"/>
          <p:cNvSpPr txBox="1"/>
          <p:nvPr/>
        </p:nvSpPr>
        <p:spPr>
          <a:xfrm>
            <a:off x="76200" y="1067422"/>
            <a:ext cx="4038600" cy="523220"/>
          </a:xfrm>
          <a:prstGeom prst="rect">
            <a:avLst/>
          </a:prstGeom>
          <a:noFill/>
        </p:spPr>
        <p:txBody>
          <a:bodyPr wrap="square" rtlCol="0">
            <a:spAutoFit/>
          </a:bodyPr>
          <a:lstStyle/>
          <a:p>
            <a:pPr algn="ctr"/>
            <a:r>
              <a:rPr lang="en-US" sz="2800" b="1" dirty="0" smtClean="0">
                <a:solidFill>
                  <a:schemeClr val="bg1"/>
                </a:solidFill>
                <a:latin typeface="Adobe Garamond Pro Bold" pitchFamily="18" charset="0"/>
              </a:rPr>
              <a:t>Supporting Documents:</a:t>
            </a:r>
          </a:p>
        </p:txBody>
      </p:sp>
    </p:spTree>
    <p:extLst>
      <p:ext uri="{BB962C8B-B14F-4D97-AF65-F5344CB8AC3E}">
        <p14:creationId xmlns:p14="http://schemas.microsoft.com/office/powerpoint/2010/main" val="1839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additive="base">
                                        <p:cTn id="8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 calcmode="lin" valueType="num">
                                      <p:cBhvr additive="base">
                                        <p:cTn id="9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 calcmode="lin" valueType="num">
                                      <p:cBhvr additive="base">
                                        <p:cTn id="96"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
                                            <p:txEl>
                                              <p:pRg st="16" end="16"/>
                                            </p:txEl>
                                          </p:spTgt>
                                        </p:tgtEl>
                                        <p:attrNameLst>
                                          <p:attrName>style.visibility</p:attrName>
                                        </p:attrNameLst>
                                      </p:cBhvr>
                                      <p:to>
                                        <p:strVal val="visible"/>
                                      </p:to>
                                    </p:set>
                                    <p:anim calcmode="lin" valueType="num">
                                      <p:cBhvr additive="base">
                                        <p:cTn id="10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
                                            <p:txEl>
                                              <p:pRg st="17" end="17"/>
                                            </p:txEl>
                                          </p:spTgt>
                                        </p:tgtEl>
                                        <p:attrNameLst>
                                          <p:attrName>style.visibility</p:attrName>
                                        </p:attrNameLst>
                                      </p:cBhvr>
                                      <p:to>
                                        <p:strVal val="visible"/>
                                      </p:to>
                                    </p:set>
                                    <p:anim calcmode="lin" valueType="num">
                                      <p:cBhvr additive="base">
                                        <p:cTn id="108"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838200" y="1447800"/>
            <a:ext cx="79248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altLang="en-US" b="1" dirty="0" smtClean="0">
                <a:solidFill>
                  <a:schemeClr val="accent3">
                    <a:lumMod val="50000"/>
                  </a:schemeClr>
                </a:solidFill>
                <a:latin typeface="+mj-lt"/>
              </a:rPr>
              <a:t>Payment of Labor Cost – 30% of purchased 					 materials.</a:t>
            </a:r>
            <a:endParaRPr lang="en-US" altLang="en-US" sz="1600" dirty="0" smtClean="0">
              <a:latin typeface="+mj-lt"/>
            </a:endParaRPr>
          </a:p>
          <a:p>
            <a:r>
              <a:rPr lang="en-US" altLang="en-US" sz="2600" dirty="0" smtClean="0">
                <a:latin typeface="+mj-lt"/>
              </a:rPr>
              <a:t>Payroll for </a:t>
            </a:r>
            <a:r>
              <a:rPr lang="en-US" altLang="en-US" sz="2600" dirty="0" err="1">
                <a:latin typeface="+mj-lt"/>
              </a:rPr>
              <a:t>P</a:t>
            </a:r>
            <a:r>
              <a:rPr lang="en-US" altLang="en-US" sz="2600" dirty="0" err="1" smtClean="0">
                <a:latin typeface="+mj-lt"/>
              </a:rPr>
              <a:t>akyaw</a:t>
            </a:r>
            <a:r>
              <a:rPr lang="en-US" altLang="en-US" sz="2600" dirty="0" smtClean="0">
                <a:latin typeface="+mj-lt"/>
              </a:rPr>
              <a:t> or RER</a:t>
            </a:r>
          </a:p>
          <a:p>
            <a:r>
              <a:rPr lang="en-US" altLang="en-US" sz="2600" dirty="0" smtClean="0">
                <a:latin typeface="+mj-lt"/>
              </a:rPr>
              <a:t>Job Order</a:t>
            </a:r>
          </a:p>
          <a:p>
            <a:r>
              <a:rPr lang="en-US" altLang="en-US" sz="2600" dirty="0" smtClean="0">
                <a:latin typeface="+mj-lt"/>
              </a:rPr>
              <a:t>Program of Works (2,000.00 &amp; above)</a:t>
            </a:r>
          </a:p>
          <a:p>
            <a:r>
              <a:rPr lang="en-US" altLang="en-US" sz="2600" dirty="0" smtClean="0">
                <a:latin typeface="+mj-lt"/>
              </a:rPr>
              <a:t>Acceptance of Finished Minor Repair</a:t>
            </a:r>
          </a:p>
          <a:p>
            <a:r>
              <a:rPr lang="en-US" altLang="en-US" sz="2600" dirty="0" smtClean="0">
                <a:latin typeface="+mj-lt"/>
              </a:rPr>
              <a:t>Colored Pictures (original &amp; 2</a:t>
            </a:r>
            <a:r>
              <a:rPr lang="en-US" altLang="en-US" sz="2600" baseline="30000" dirty="0" smtClean="0">
                <a:latin typeface="+mj-lt"/>
              </a:rPr>
              <a:t>nd</a:t>
            </a:r>
            <a:r>
              <a:rPr lang="en-US" altLang="en-US" sz="2600" dirty="0" smtClean="0">
                <a:latin typeface="+mj-lt"/>
              </a:rPr>
              <a:t> copy) – </a:t>
            </a:r>
            <a:r>
              <a:rPr lang="en-US" altLang="en-US" sz="2600" b="1" u="sng" dirty="0" smtClean="0">
                <a:latin typeface="+mj-lt"/>
              </a:rPr>
              <a:t>for all repair &amp; maintenance regardless of the amount</a:t>
            </a:r>
            <a:r>
              <a:rPr lang="en-US" altLang="en-US" sz="2600" dirty="0" smtClean="0">
                <a:latin typeface="+mj-lt"/>
              </a:rPr>
              <a:t>  (before, during and after)</a:t>
            </a:r>
          </a:p>
          <a:p>
            <a:pPr>
              <a:buFontTx/>
              <a:buNone/>
            </a:pPr>
            <a:endParaRPr lang="en-US" altLang="en-US" sz="4000" dirty="0" smtClean="0">
              <a:latin typeface="+mj-lt"/>
            </a:endParaRPr>
          </a:p>
          <a:p>
            <a:pPr>
              <a:buFontTx/>
              <a:buNone/>
            </a:pPr>
            <a:endParaRPr lang="en-US" altLang="en-US" sz="4000" dirty="0" smtClean="0">
              <a:latin typeface="+mj-lt"/>
            </a:endParaRPr>
          </a:p>
          <a:p>
            <a:pPr>
              <a:buFontTx/>
              <a:buNone/>
            </a:pPr>
            <a:endParaRPr lang="en-US" altLang="en-US" sz="4000" dirty="0" smtClean="0"/>
          </a:p>
          <a:p>
            <a:pPr>
              <a:buFontTx/>
              <a:buNone/>
            </a:pPr>
            <a:endParaRPr lang="en-US" altLang="en-US" sz="4000" dirty="0"/>
          </a:p>
        </p:txBody>
      </p:sp>
    </p:spTree>
    <p:extLst>
      <p:ext uri="{BB962C8B-B14F-4D97-AF65-F5344CB8AC3E}">
        <p14:creationId xmlns:p14="http://schemas.microsoft.com/office/powerpoint/2010/main" val="10419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152400" y="1412216"/>
            <a:ext cx="5638800" cy="1259944"/>
          </a:xfrm>
          <a:prstGeom prst="rect">
            <a:avLst/>
          </a:prstGeom>
        </p:spPr>
      </p:pic>
      <p:sp>
        <p:nvSpPr>
          <p:cNvPr id="5" name="TextBox 4"/>
          <p:cNvSpPr txBox="1"/>
          <p:nvPr/>
        </p:nvSpPr>
        <p:spPr>
          <a:xfrm>
            <a:off x="0" y="1580523"/>
            <a:ext cx="5486400" cy="923330"/>
          </a:xfrm>
          <a:prstGeom prst="rect">
            <a:avLst/>
          </a:prstGeom>
          <a:noFill/>
        </p:spPr>
        <p:txBody>
          <a:bodyPr wrap="square" rtlCol="0">
            <a:spAutoFit/>
          </a:bodyPr>
          <a:lstStyle/>
          <a:p>
            <a:pPr algn="ctr"/>
            <a:r>
              <a:rPr lang="en-US" sz="5400" b="1" dirty="0">
                <a:solidFill>
                  <a:schemeClr val="bg1"/>
                </a:solidFill>
                <a:latin typeface="Adobe Garamond Pro Bold" pitchFamily="18" charset="0"/>
              </a:rPr>
              <a:t>Other </a:t>
            </a:r>
            <a:r>
              <a:rPr lang="en-US" sz="5400" b="1" dirty="0" smtClean="0">
                <a:solidFill>
                  <a:schemeClr val="bg1"/>
                </a:solidFill>
                <a:latin typeface="Adobe Garamond Pro Bold" pitchFamily="18" charset="0"/>
              </a:rPr>
              <a:t>Accounts</a:t>
            </a:r>
            <a:endParaRPr lang="en-US" sz="5400" b="1" dirty="0">
              <a:solidFill>
                <a:schemeClr val="bg1"/>
              </a:solidFill>
              <a:latin typeface="Adobe Garamond Pro Bold" pitchFamily="18"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87" t="30382" r="22987" b="8160"/>
          <a:stretch/>
        </p:blipFill>
        <p:spPr bwMode="auto">
          <a:xfrm>
            <a:off x="6096000" y="2057400"/>
            <a:ext cx="2590800" cy="3731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934200" y="2209800"/>
            <a:ext cx="1752600" cy="327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4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14400" y="3200400"/>
            <a:ext cx="792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en-US" sz="2800" dirty="0" smtClean="0">
                <a:latin typeface="+mj-lt"/>
              </a:rPr>
              <a:t>For repair of IT equipment  and software.</a:t>
            </a:r>
          </a:p>
          <a:p>
            <a:pPr>
              <a:spcBef>
                <a:spcPct val="50000"/>
              </a:spcBef>
              <a:buFontTx/>
              <a:buChar char="•"/>
            </a:pPr>
            <a:r>
              <a:rPr lang="en-US" altLang="en-US" sz="2800" dirty="0" smtClean="0">
                <a:latin typeface="+mj-lt"/>
              </a:rPr>
              <a:t>  Official Receipt or RER</a:t>
            </a:r>
          </a:p>
          <a:p>
            <a:pPr>
              <a:spcBef>
                <a:spcPct val="50000"/>
              </a:spcBef>
              <a:buFontTx/>
              <a:buChar char="•"/>
            </a:pPr>
            <a:r>
              <a:rPr lang="en-US" altLang="en-US" sz="2800" dirty="0">
                <a:latin typeface="+mj-lt"/>
              </a:rPr>
              <a:t> </a:t>
            </a:r>
            <a:r>
              <a:rPr lang="en-US" altLang="en-US" sz="2800" dirty="0" smtClean="0">
                <a:latin typeface="+mj-lt"/>
              </a:rPr>
              <a:t> Job Order</a:t>
            </a:r>
            <a:endParaRPr lang="en-US" altLang="en-US" sz="2800" b="1" dirty="0">
              <a:solidFill>
                <a:schemeClr val="accent3">
                  <a:lumMod val="50000"/>
                </a:schemeClr>
              </a:solidFill>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527641"/>
            <a:ext cx="3276600" cy="952741"/>
          </a:xfrm>
          <a:prstGeom prst="rect">
            <a:avLst/>
          </a:prstGeom>
        </p:spPr>
      </p:pic>
      <p:sp>
        <p:nvSpPr>
          <p:cNvPr id="5" name="TextBox 4"/>
          <p:cNvSpPr txBox="1"/>
          <p:nvPr/>
        </p:nvSpPr>
        <p:spPr>
          <a:xfrm>
            <a:off x="76200" y="1464719"/>
            <a:ext cx="3352800" cy="1015663"/>
          </a:xfrm>
          <a:prstGeom prst="rect">
            <a:avLst/>
          </a:prstGeom>
          <a:noFill/>
        </p:spPr>
        <p:txBody>
          <a:bodyPr wrap="square" rtlCol="0">
            <a:spAutoFit/>
          </a:bodyPr>
          <a:lstStyle/>
          <a:p>
            <a:pPr algn="ctr"/>
            <a:r>
              <a:rPr lang="en-US" sz="3200" b="1" dirty="0">
                <a:solidFill>
                  <a:schemeClr val="bg1"/>
                </a:solidFill>
                <a:latin typeface="Adobe Garamond Pro Bold" pitchFamily="18" charset="0"/>
              </a:rPr>
              <a:t>R&amp;M – </a:t>
            </a:r>
            <a:r>
              <a:rPr lang="en-US" sz="3200" b="1" dirty="0" smtClean="0">
                <a:solidFill>
                  <a:schemeClr val="bg1"/>
                </a:solidFill>
                <a:latin typeface="Adobe Garamond Pro Bold" pitchFamily="18" charset="0"/>
              </a:rPr>
              <a:t>ICT</a:t>
            </a:r>
            <a:r>
              <a:rPr lang="en-US" sz="4000" b="1" dirty="0">
                <a:solidFill>
                  <a:schemeClr val="bg1"/>
                </a:solidFill>
                <a:latin typeface="Adobe Garamond Pro Bold" pitchFamily="18" charset="0"/>
              </a:rPr>
              <a:t/>
            </a:r>
            <a:br>
              <a:rPr lang="en-US" sz="4000" b="1" dirty="0">
                <a:solidFill>
                  <a:schemeClr val="bg1"/>
                </a:solidFill>
                <a:latin typeface="Adobe Garamond Pro Bold" pitchFamily="18" charset="0"/>
              </a:rPr>
            </a:br>
            <a:r>
              <a:rPr lang="en-US" sz="2600" b="1" dirty="0" smtClean="0">
                <a:solidFill>
                  <a:schemeClr val="bg1"/>
                </a:solidFill>
                <a:latin typeface="Adobe Garamond Pro Bold" pitchFamily="18" charset="0"/>
              </a:rPr>
              <a:t>5021305003</a:t>
            </a:r>
            <a:endParaRPr lang="en-US" sz="2600" b="1" dirty="0">
              <a:solidFill>
                <a:schemeClr val="bg1"/>
              </a:solidFill>
              <a:latin typeface="Adobe Garamond Pro Bold" pitchFamily="18" charset="0"/>
            </a:endParaRPr>
          </a:p>
        </p:txBody>
      </p:sp>
    </p:spTree>
    <p:extLst>
      <p:ext uri="{BB962C8B-B14F-4D97-AF65-F5344CB8AC3E}">
        <p14:creationId xmlns:p14="http://schemas.microsoft.com/office/powerpoint/2010/main" val="11143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971800"/>
            <a:ext cx="6705600"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Official Receipt</a:t>
            </a:r>
          </a:p>
          <a:p>
            <a:pPr marL="285750" indent="-285750">
              <a:buFont typeface="Arial" panose="020B0604020202020204" pitchFamily="34" charset="0"/>
              <a:buChar char="•"/>
            </a:pPr>
            <a:r>
              <a:rPr lang="en-US" sz="3600" dirty="0" smtClean="0"/>
              <a:t>Memo for LIS updating/Reports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527642"/>
            <a:ext cx="5410200" cy="10286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648200"/>
            <a:ext cx="6211316" cy="1021750"/>
          </a:xfrm>
          <a:prstGeom prst="rect">
            <a:avLst/>
          </a:prstGeom>
        </p:spPr>
      </p:pic>
      <p:sp>
        <p:nvSpPr>
          <p:cNvPr id="7" name="TextBox 6"/>
          <p:cNvSpPr txBox="1"/>
          <p:nvPr/>
        </p:nvSpPr>
        <p:spPr>
          <a:xfrm>
            <a:off x="-76200" y="1602188"/>
            <a:ext cx="5334000" cy="954107"/>
          </a:xfrm>
          <a:prstGeom prst="rect">
            <a:avLst/>
          </a:prstGeom>
          <a:noFill/>
        </p:spPr>
        <p:txBody>
          <a:bodyPr wrap="square" rtlCol="0">
            <a:spAutoFit/>
          </a:bodyPr>
          <a:lstStyle/>
          <a:p>
            <a:pPr algn="ctr"/>
            <a:r>
              <a:rPr lang="en-US" sz="3000" b="1" dirty="0">
                <a:solidFill>
                  <a:schemeClr val="bg1"/>
                </a:solidFill>
                <a:latin typeface="Adobe Garamond Pro Bold" pitchFamily="18" charset="0"/>
              </a:rPr>
              <a:t>Internet Subscription Expenses</a:t>
            </a:r>
            <a:r>
              <a:rPr lang="en-US" sz="4000" b="1" dirty="0">
                <a:solidFill>
                  <a:schemeClr val="bg1"/>
                </a:solidFill>
                <a:latin typeface="Adobe Garamond Pro Bold" pitchFamily="18" charset="0"/>
              </a:rPr>
              <a:t/>
            </a:r>
            <a:br>
              <a:rPr lang="en-US" sz="4000" b="1" dirty="0">
                <a:solidFill>
                  <a:schemeClr val="bg1"/>
                </a:solidFill>
                <a:latin typeface="Adobe Garamond Pro Bold" pitchFamily="18" charset="0"/>
              </a:rPr>
            </a:br>
            <a:r>
              <a:rPr lang="en-US" sz="2600" b="1" dirty="0">
                <a:solidFill>
                  <a:schemeClr val="bg1"/>
                </a:solidFill>
                <a:latin typeface="Adobe Garamond Pro Bold" pitchFamily="18" charset="0"/>
              </a:rPr>
              <a:t>5020503000</a:t>
            </a:r>
          </a:p>
        </p:txBody>
      </p:sp>
      <p:sp>
        <p:nvSpPr>
          <p:cNvPr id="4" name="Rectangle 3"/>
          <p:cNvSpPr/>
          <p:nvPr/>
        </p:nvSpPr>
        <p:spPr>
          <a:xfrm>
            <a:off x="3276600" y="4743576"/>
            <a:ext cx="5867400" cy="830997"/>
          </a:xfrm>
          <a:prstGeom prst="rect">
            <a:avLst/>
          </a:prstGeom>
        </p:spPr>
        <p:txBody>
          <a:bodyPr wrap="square">
            <a:spAutoFit/>
          </a:bodyPr>
          <a:lstStyle/>
          <a:p>
            <a:r>
              <a:rPr lang="en-US" sz="2400" i="1" dirty="0">
                <a:solidFill>
                  <a:schemeClr val="bg1"/>
                </a:solidFill>
              </a:rPr>
              <a:t>Maximum of  300.00 per month for LIS encoding and submission of reports</a:t>
            </a:r>
          </a:p>
        </p:txBody>
      </p:sp>
    </p:spTree>
    <p:extLst>
      <p:ext uri="{BB962C8B-B14F-4D97-AF65-F5344CB8AC3E}">
        <p14:creationId xmlns:p14="http://schemas.microsoft.com/office/powerpoint/2010/main" val="15144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457200" y="2667000"/>
            <a:ext cx="8153400" cy="2667000"/>
          </a:xfrm>
        </p:spPr>
        <p:txBody>
          <a:bodyPr>
            <a:normAutofit fontScale="90000"/>
          </a:bodyPr>
          <a:lstStyle/>
          <a:p>
            <a:pPr algn="just" eaLnBrk="1" hangingPunct="1"/>
            <a:r>
              <a:rPr lang="en-US" altLang="en-US" sz="2000" b="1" dirty="0" smtClean="0"/>
              <a:t/>
            </a:r>
            <a:br>
              <a:rPr lang="en-US" altLang="en-US" sz="2000" b="1" dirty="0" smtClean="0"/>
            </a:br>
            <a:r>
              <a:rPr lang="en-US" altLang="en-US" sz="2000" b="1" dirty="0"/>
              <a:t/>
            </a:r>
            <a:br>
              <a:rPr lang="en-US" altLang="en-US" sz="2000" b="1" dirty="0"/>
            </a:br>
            <a:r>
              <a:rPr lang="en-US" altLang="en-US" sz="3100" dirty="0" smtClean="0"/>
              <a:t>To record costs of printing or photocopying and binding of manuscripts, documents, forms, manuals.  </a:t>
            </a:r>
            <a:br>
              <a:rPr lang="en-US" altLang="en-US" sz="3100" dirty="0" smtClean="0"/>
            </a:br>
            <a:r>
              <a:rPr lang="en-US" altLang="en-US" sz="3100" dirty="0"/>
              <a:t/>
            </a:r>
            <a:br>
              <a:rPr lang="en-US" altLang="en-US" sz="3100" dirty="0"/>
            </a:br>
            <a:r>
              <a:rPr lang="en-US" altLang="en-US" sz="2700" b="1" dirty="0" smtClean="0"/>
              <a:t>Example:  </a:t>
            </a:r>
            <a:r>
              <a:rPr lang="en-US" altLang="en-US" sz="2700" dirty="0" smtClean="0"/>
              <a:t>Reproduction of test papers, MOOE forms, etc.</a:t>
            </a:r>
            <a:br>
              <a:rPr lang="en-US" altLang="en-US" sz="2700" dirty="0" smtClean="0"/>
            </a:br>
            <a:r>
              <a:rPr lang="en-US" altLang="en-US" sz="3100" b="1" dirty="0" smtClean="0"/>
              <a:t/>
            </a:r>
            <a:br>
              <a:rPr lang="en-US" altLang="en-US" sz="3100" b="1" dirty="0" smtClean="0"/>
            </a:br>
            <a:r>
              <a:rPr lang="en-US" altLang="en-US" sz="2000" b="1" dirty="0" smtClean="0"/>
              <a:t/>
            </a:r>
            <a:br>
              <a:rPr lang="en-US" altLang="en-US" sz="2000" b="1" dirty="0" smtClean="0"/>
            </a:br>
            <a:endParaRPr lang="en-US" altLang="en-US" b="1"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527642"/>
            <a:ext cx="5638800" cy="861616"/>
          </a:xfrm>
          <a:prstGeom prst="rect">
            <a:avLst/>
          </a:prstGeom>
        </p:spPr>
      </p:pic>
      <p:sp>
        <p:nvSpPr>
          <p:cNvPr id="6" name="TextBox 5"/>
          <p:cNvSpPr txBox="1"/>
          <p:nvPr/>
        </p:nvSpPr>
        <p:spPr>
          <a:xfrm>
            <a:off x="0" y="1496705"/>
            <a:ext cx="5562600" cy="892552"/>
          </a:xfrm>
          <a:prstGeom prst="rect">
            <a:avLst/>
          </a:prstGeom>
          <a:noFill/>
        </p:spPr>
        <p:txBody>
          <a:bodyPr wrap="square" rtlCol="0">
            <a:spAutoFit/>
          </a:bodyPr>
          <a:lstStyle/>
          <a:p>
            <a:pPr algn="ctr"/>
            <a:r>
              <a:rPr lang="en-US" sz="2800" b="1" dirty="0">
                <a:solidFill>
                  <a:schemeClr val="bg1"/>
                </a:solidFill>
                <a:latin typeface="Adobe Garamond Pro Bold" pitchFamily="18" charset="0"/>
              </a:rPr>
              <a:t>Printing and Publication Expenses</a:t>
            </a:r>
            <a:r>
              <a:rPr lang="en-US" sz="4000" b="1" dirty="0">
                <a:solidFill>
                  <a:schemeClr val="bg1"/>
                </a:solidFill>
                <a:latin typeface="Adobe Garamond Pro Bold" pitchFamily="18" charset="0"/>
              </a:rPr>
              <a:t/>
            </a:r>
            <a:br>
              <a:rPr lang="en-US" sz="4000" b="1" dirty="0">
                <a:solidFill>
                  <a:schemeClr val="bg1"/>
                </a:solidFill>
                <a:latin typeface="Adobe Garamond Pro Bold" pitchFamily="18" charset="0"/>
              </a:rPr>
            </a:br>
            <a:r>
              <a:rPr lang="en-US" sz="2400" b="1" dirty="0">
                <a:solidFill>
                  <a:schemeClr val="bg1"/>
                </a:solidFill>
                <a:latin typeface="Adobe Garamond Pro Bold" pitchFamily="18" charset="0"/>
              </a:rPr>
              <a:t>5029902000</a:t>
            </a:r>
          </a:p>
        </p:txBody>
      </p:sp>
    </p:spTree>
    <p:extLst>
      <p:ext uri="{BB962C8B-B14F-4D97-AF65-F5344CB8AC3E}">
        <p14:creationId xmlns:p14="http://schemas.microsoft.com/office/powerpoint/2010/main" val="36336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F:\lOGO fINAL small size (1).tif"/>
          <p:cNvPicPr/>
          <p:nvPr/>
        </p:nvPicPr>
        <p:blipFill>
          <a:blip r:embed="rId4" cstate="print">
            <a:clrChange>
              <a:clrFrom>
                <a:srgbClr val="FFFFFF"/>
              </a:clrFrom>
              <a:clrTo>
                <a:srgbClr val="FFFFFF">
                  <a:alpha val="0"/>
                </a:srgbClr>
              </a:clrTo>
            </a:clrChange>
          </a:blip>
          <a:srcRect/>
          <a:stretch>
            <a:fillRect/>
          </a:stretch>
        </p:blipFill>
        <p:spPr bwMode="auto">
          <a:xfrm>
            <a:off x="76200" y="0"/>
            <a:ext cx="1219200" cy="1143000"/>
          </a:xfrm>
          <a:prstGeom prst="rect">
            <a:avLst/>
          </a:prstGeom>
          <a:noFill/>
          <a:ln w="9525">
            <a:noFill/>
            <a:miter lim="800000"/>
            <a:headEnd/>
            <a:tailEnd/>
          </a:ln>
        </p:spPr>
      </p:pic>
      <p:sp>
        <p:nvSpPr>
          <p:cNvPr id="26" name="Rectangle 25"/>
          <p:cNvSpPr/>
          <p:nvPr/>
        </p:nvSpPr>
        <p:spPr>
          <a:xfrm>
            <a:off x="2819400" y="2140565"/>
            <a:ext cx="5791200" cy="2677656"/>
          </a:xfrm>
          <a:prstGeom prst="rect">
            <a:avLst/>
          </a:prstGeom>
        </p:spPr>
        <p:txBody>
          <a:bodyPr wrap="square">
            <a:spAutoFit/>
          </a:bodyPr>
          <a:lstStyle/>
          <a:p>
            <a:pPr algn="ctr"/>
            <a:r>
              <a:rPr lang="en-US" sz="4800" b="1" dirty="0" smtClean="0">
                <a:solidFill>
                  <a:srgbClr val="C00000"/>
                </a:solidFill>
                <a:effectLst>
                  <a:outerShdw blurRad="38100" dist="38100" dir="2700000" algn="tl">
                    <a:srgbClr val="000000">
                      <a:alpha val="43137"/>
                    </a:srgbClr>
                  </a:outerShdw>
                </a:effectLst>
              </a:rPr>
              <a:t>R</a:t>
            </a:r>
            <a:r>
              <a:rPr lang="en-US" sz="4000" b="1" dirty="0" smtClean="0">
                <a:solidFill>
                  <a:srgbClr val="C00000"/>
                </a:solidFill>
                <a:effectLst>
                  <a:outerShdw blurRad="38100" dist="38100" dir="2700000" algn="tl">
                    <a:srgbClr val="000000">
                      <a:alpha val="43137"/>
                    </a:srgbClr>
                  </a:outerShdw>
                </a:effectLst>
              </a:rPr>
              <a:t>E-ORIENTATION ON THE GUIDELINES FOR LIQUIDATION OF SCHOOL MOOE</a:t>
            </a:r>
            <a:endParaRPr lang="en-US" sz="40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27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600200" y="1873155"/>
            <a:ext cx="4800600" cy="391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spcBef>
                <a:spcPct val="20000"/>
              </a:spcBef>
              <a:spcAft>
                <a:spcPct val="0"/>
              </a:spcAft>
              <a:buClrTx/>
              <a:buSzTx/>
              <a:buFontTx/>
              <a:buNone/>
              <a:tabLst/>
              <a:defRPr/>
            </a:pPr>
            <a:r>
              <a:rPr kumimoji="0" lang="en-US" altLang="en-US" sz="1500" b="1" i="0" u="none" strike="noStrike" kern="0" cap="none" spc="0" normalizeH="0" baseline="0" noProof="0" dirty="0" smtClean="0">
                <a:ln>
                  <a:noFill/>
                </a:ln>
                <a:solidFill>
                  <a:srgbClr val="FF0000"/>
                </a:solidFill>
                <a:effectLst/>
                <a:uLnTx/>
                <a:uFillTx/>
              </a:rPr>
              <a:t>Less than 2,000</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Official Receipt</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Requisition and Issuance </a:t>
            </a:r>
            <a:r>
              <a:rPr lang="en-US" altLang="en-US" sz="1500" kern="0" dirty="0" smtClean="0">
                <a:solidFill>
                  <a:srgbClr val="000000"/>
                </a:solidFill>
              </a:rPr>
              <a:t>Slip </a:t>
            </a:r>
          </a:p>
          <a:p>
            <a:pPr marL="342900" marR="0" lvl="0" indent="-342900" algn="l" defTabSz="914400" rtl="0" eaLnBrk="1" fontAlgn="base" latinLnBrk="0" hangingPunct="1">
              <a:spcBef>
                <a:spcPct val="20000"/>
              </a:spcBef>
              <a:spcAft>
                <a:spcPct val="0"/>
              </a:spcAft>
              <a:buClrTx/>
              <a:buSzTx/>
              <a:buFontTx/>
              <a:buChar char="•"/>
              <a:tabLst/>
              <a:defRPr/>
            </a:pPr>
            <a:r>
              <a:rPr lang="en-US" altLang="en-US" sz="1500" kern="0" dirty="0" smtClean="0">
                <a:solidFill>
                  <a:srgbClr val="000000"/>
                </a:solidFill>
              </a:rPr>
              <a:t>Purchase Request</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Inspection and Acceptance Report</a:t>
            </a:r>
          </a:p>
          <a:p>
            <a:pPr marL="342900" marR="0" lvl="0" indent="-342900" algn="l" defTabSz="914400" rtl="0" eaLnBrk="1" fontAlgn="base" latinLnBrk="0" hangingPunct="1">
              <a:spcBef>
                <a:spcPct val="20000"/>
              </a:spcBef>
              <a:spcAft>
                <a:spcPct val="0"/>
              </a:spcAft>
              <a:buClrTx/>
              <a:buSzTx/>
              <a:buFontTx/>
              <a:buChar char="•"/>
              <a:tabLst/>
              <a:defRPr/>
            </a:pPr>
            <a:r>
              <a:rPr lang="en-US" altLang="en-US" sz="1500" kern="0" dirty="0" smtClean="0">
                <a:solidFill>
                  <a:srgbClr val="000000"/>
                </a:solidFill>
              </a:rPr>
              <a:t>List of Recipients (itemized and signed by teachers)</a:t>
            </a:r>
            <a:endParaRPr kumimoji="0" lang="en-US" altLang="en-US" sz="1500" b="0" i="0" u="none" strike="noStrike" kern="0" cap="none" spc="0" normalizeH="0" baseline="0" noProof="0" dirty="0" smtClean="0">
              <a:ln>
                <a:noFill/>
              </a:ln>
              <a:solidFill>
                <a:srgbClr val="000000"/>
              </a:solidFill>
              <a:effectLst/>
              <a:uLnTx/>
              <a:uFillTx/>
            </a:endParaRPr>
          </a:p>
          <a:p>
            <a:pPr marL="342900" marR="0" lvl="0" indent="-342900" algn="l" defTabSz="914400" rtl="0" eaLnBrk="1" fontAlgn="base" latinLnBrk="0" hangingPunct="1">
              <a:spcBef>
                <a:spcPct val="20000"/>
              </a:spcBef>
              <a:spcAft>
                <a:spcPct val="0"/>
              </a:spcAft>
              <a:buClrTx/>
              <a:buSzTx/>
              <a:buFontTx/>
              <a:buNone/>
              <a:tabLst/>
              <a:defRPr/>
            </a:pPr>
            <a:r>
              <a:rPr kumimoji="0" lang="en-US" altLang="en-US" sz="1500" b="1" i="0" u="none" strike="noStrike" kern="0" cap="none" spc="0" normalizeH="0" baseline="0" noProof="0" dirty="0" smtClean="0">
                <a:ln>
                  <a:noFill/>
                </a:ln>
                <a:solidFill>
                  <a:srgbClr val="FF0000"/>
                </a:solidFill>
                <a:effectLst/>
                <a:uLnTx/>
                <a:uFillTx/>
              </a:rPr>
              <a:t>2,000 and Above</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Official Receipt</a:t>
            </a:r>
          </a:p>
          <a:p>
            <a:pPr lvl="0" eaLnBrk="1" hangingPunct="1"/>
            <a:r>
              <a:rPr lang="en-US" altLang="en-US" sz="1500" kern="0" dirty="0">
                <a:solidFill>
                  <a:srgbClr val="000000"/>
                </a:solidFill>
              </a:rPr>
              <a:t>Requisition and Issuance Slip</a:t>
            </a:r>
          </a:p>
          <a:p>
            <a:pPr lvl="0" eaLnBrk="1" hangingPunct="1"/>
            <a:r>
              <a:rPr lang="en-US" altLang="en-US" sz="1500" kern="0" dirty="0">
                <a:solidFill>
                  <a:srgbClr val="000000"/>
                </a:solidFill>
              </a:rPr>
              <a:t>Purchase Request</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Canvass Paper (3 suppliers)</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Abstract of Bids</a:t>
            </a:r>
          </a:p>
          <a:p>
            <a:pPr marL="342900" marR="0" lvl="0" indent="-342900" algn="l" defTabSz="914400" rtl="0" eaLnBrk="1" fontAlgn="base" latinLnBrk="0" hangingPunct="1">
              <a:spcBef>
                <a:spcPct val="20000"/>
              </a:spcBef>
              <a:spcAft>
                <a:spcPct val="0"/>
              </a:spcAft>
              <a:buClrTx/>
              <a:buSzTx/>
              <a:buFontTx/>
              <a:buChar char="•"/>
              <a:tabLst/>
              <a:defRPr/>
            </a:pPr>
            <a:r>
              <a:rPr kumimoji="0" lang="en-US" altLang="en-US" sz="1500" b="0" i="0" u="none" strike="noStrike" kern="0" cap="none" spc="0" normalizeH="0" baseline="0" noProof="0" dirty="0" smtClean="0">
                <a:ln>
                  <a:noFill/>
                </a:ln>
                <a:solidFill>
                  <a:srgbClr val="000000"/>
                </a:solidFill>
                <a:effectLst/>
                <a:uLnTx/>
                <a:uFillTx/>
              </a:rPr>
              <a:t>Purchase Order</a:t>
            </a:r>
          </a:p>
          <a:p>
            <a:pPr lvl="0" eaLnBrk="1" hangingPunct="1"/>
            <a:r>
              <a:rPr kumimoji="0" lang="en-US" altLang="en-US" sz="1500" b="0" i="0" u="none" strike="noStrike" kern="0" cap="none" spc="0" normalizeH="0" baseline="0" noProof="0" dirty="0" smtClean="0">
                <a:ln>
                  <a:noFill/>
                </a:ln>
                <a:solidFill>
                  <a:srgbClr val="000000"/>
                </a:solidFill>
                <a:effectLst/>
                <a:uLnTx/>
                <a:uFillTx/>
              </a:rPr>
              <a:t>Inspection and Acceptance Report</a:t>
            </a:r>
          </a:p>
          <a:p>
            <a:pPr lvl="0" eaLnBrk="1" hangingPunct="1"/>
            <a:r>
              <a:rPr kumimoji="0" lang="en-US" altLang="en-US" sz="1500" b="0" i="0" u="none" strike="noStrike" kern="0" cap="none" spc="0" normalizeH="0" baseline="0" noProof="0" dirty="0" smtClean="0">
                <a:ln>
                  <a:noFill/>
                </a:ln>
                <a:solidFill>
                  <a:srgbClr val="000000"/>
                </a:solidFill>
                <a:effectLst/>
                <a:uLnTx/>
                <a:uFillTx/>
              </a:rPr>
              <a:t>List of Recipients (itemized and signed by teachers)</a:t>
            </a:r>
          </a:p>
          <a:p>
            <a:pPr lvl="0" eaLnBrk="1" hangingPunct="1">
              <a:lnSpc>
                <a:spcPct val="80000"/>
              </a:lnSpc>
            </a:pPr>
            <a:endParaRPr kumimoji="0" lang="en-US" altLang="en-US" sz="1800" b="0" i="0" u="none" strike="noStrike" kern="0" cap="none" spc="0" normalizeH="0" baseline="0" noProof="0" dirty="0" smtClean="0">
              <a:ln>
                <a:noFill/>
              </a:ln>
              <a:solidFill>
                <a:srgbClr val="000000"/>
              </a:solidFill>
              <a:effectLst/>
              <a:uLnTx/>
              <a:uFillTx/>
              <a:ea typeface="+mn-ea"/>
              <a:cs typeface="+mn-cs"/>
            </a:endParaRPr>
          </a:p>
          <a:p>
            <a:pPr lvl="0" eaLnBrk="1" hangingPunct="1">
              <a:lnSpc>
                <a:spcPct val="80000"/>
              </a:lnSpc>
            </a:pPr>
            <a:endParaRPr kumimoji="0" lang="en-US" altLang="en-US" sz="1800" b="0" i="0" u="none" strike="noStrike" kern="0" cap="none" spc="0" normalizeH="0" baseline="0" noProof="0" dirty="0" smtClean="0">
              <a:ln>
                <a:noFill/>
              </a:ln>
              <a:solidFill>
                <a:srgbClr val="000000"/>
              </a:solidFill>
              <a:effectLst/>
              <a:uLnTx/>
              <a:uFillTx/>
              <a:ea typeface="+mn-ea"/>
              <a:cs typeface="+mn-cs"/>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143000"/>
            <a:ext cx="4267200" cy="608978"/>
          </a:xfrm>
          <a:prstGeom prst="rect">
            <a:avLst/>
          </a:prstGeom>
        </p:spPr>
      </p:pic>
      <p:sp>
        <p:nvSpPr>
          <p:cNvPr id="7" name="TextBox 6"/>
          <p:cNvSpPr txBox="1"/>
          <p:nvPr/>
        </p:nvSpPr>
        <p:spPr>
          <a:xfrm>
            <a:off x="76200" y="1143000"/>
            <a:ext cx="4114800" cy="553998"/>
          </a:xfrm>
          <a:prstGeom prst="rect">
            <a:avLst/>
          </a:prstGeom>
          <a:noFill/>
        </p:spPr>
        <p:txBody>
          <a:bodyPr wrap="square" rtlCol="0">
            <a:spAutoFit/>
          </a:bodyPr>
          <a:lstStyle/>
          <a:p>
            <a:pPr algn="ctr"/>
            <a:r>
              <a:rPr lang="en-US" sz="3000" b="1" dirty="0" smtClean="0">
                <a:solidFill>
                  <a:schemeClr val="bg1"/>
                </a:solidFill>
                <a:latin typeface="Adobe Garamond Pro Bold" pitchFamily="18" charset="0"/>
              </a:rPr>
              <a:t>Supporting Documents:</a:t>
            </a:r>
          </a:p>
        </p:txBody>
      </p:sp>
    </p:spTree>
    <p:extLst>
      <p:ext uri="{BB962C8B-B14F-4D97-AF65-F5344CB8AC3E}">
        <p14:creationId xmlns:p14="http://schemas.microsoft.com/office/powerpoint/2010/main" val="42863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819400"/>
            <a:ext cx="769620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2800" dirty="0" smtClean="0"/>
              <a:t>Deposit Slip (c/o bank)</a:t>
            </a:r>
          </a:p>
          <a:p>
            <a:pPr marL="285750" indent="-285750">
              <a:lnSpc>
                <a:spcPct val="150000"/>
              </a:lnSpc>
              <a:buFont typeface="Wingdings" panose="05000000000000000000" pitchFamily="2" charset="2"/>
              <a:buChar char="ü"/>
            </a:pPr>
            <a:r>
              <a:rPr lang="en-US" sz="2400" dirty="0" smtClean="0"/>
              <a:t>Authority to Accept Payment (ATAP) – Bureau of Treasury</a:t>
            </a:r>
          </a:p>
          <a:p>
            <a:pPr marL="285750" indent="-285750">
              <a:lnSpc>
                <a:spcPct val="150000"/>
              </a:lnSpc>
              <a:buFont typeface="Wingdings" panose="05000000000000000000" pitchFamily="2" charset="2"/>
              <a:buChar char="ü"/>
            </a:pPr>
            <a:r>
              <a:rPr lang="en-US" sz="2800" dirty="0"/>
              <a:t> </a:t>
            </a:r>
            <a:r>
              <a:rPr lang="en-US" sz="2800" dirty="0" smtClean="0"/>
              <a:t>Confirmation Letter (optional)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420505"/>
            <a:ext cx="4114800" cy="954107"/>
          </a:xfrm>
          <a:prstGeom prst="rect">
            <a:avLst/>
          </a:prstGeom>
        </p:spPr>
      </p:pic>
      <p:sp>
        <p:nvSpPr>
          <p:cNvPr id="8" name="TextBox 7"/>
          <p:cNvSpPr txBox="1"/>
          <p:nvPr/>
        </p:nvSpPr>
        <p:spPr>
          <a:xfrm>
            <a:off x="76200" y="1420505"/>
            <a:ext cx="3962400" cy="923330"/>
          </a:xfrm>
          <a:prstGeom prst="rect">
            <a:avLst/>
          </a:prstGeom>
          <a:noFill/>
        </p:spPr>
        <p:txBody>
          <a:bodyPr wrap="square" rtlCol="0">
            <a:spAutoFit/>
          </a:bodyPr>
          <a:lstStyle/>
          <a:p>
            <a:pPr algn="ctr"/>
            <a:r>
              <a:rPr lang="en-US" sz="3000" b="1" dirty="0">
                <a:solidFill>
                  <a:schemeClr val="bg1"/>
                </a:solidFill>
                <a:latin typeface="Adobe Garamond Pro Bold" pitchFamily="18" charset="0"/>
              </a:rPr>
              <a:t>Fidelity Bond Expenses</a:t>
            </a:r>
            <a:r>
              <a:rPr lang="en-US" sz="4000" b="1" dirty="0">
                <a:solidFill>
                  <a:schemeClr val="bg1"/>
                </a:solidFill>
                <a:latin typeface="Adobe Garamond Pro Bold" pitchFamily="18" charset="0"/>
              </a:rPr>
              <a:t/>
            </a:r>
            <a:br>
              <a:rPr lang="en-US" sz="4000" b="1" dirty="0">
                <a:solidFill>
                  <a:schemeClr val="bg1"/>
                </a:solidFill>
                <a:latin typeface="Adobe Garamond Pro Bold" pitchFamily="18" charset="0"/>
              </a:rPr>
            </a:br>
            <a:r>
              <a:rPr lang="en-US" sz="2400" b="1" dirty="0">
                <a:solidFill>
                  <a:schemeClr val="bg1"/>
                </a:solidFill>
                <a:latin typeface="Adobe Garamond Pro Bold" pitchFamily="18" charset="0"/>
              </a:rPr>
              <a:t>5021502000</a:t>
            </a:r>
            <a:endParaRPr lang="en-US" sz="2400" b="1" dirty="0" smtClean="0">
              <a:solidFill>
                <a:schemeClr val="bg1"/>
              </a:solidFill>
              <a:latin typeface="Adobe Garamond Pro Bold" pitchFamily="18" charset="0"/>
            </a:endParaRPr>
          </a:p>
        </p:txBody>
      </p:sp>
    </p:spTree>
    <p:extLst>
      <p:ext uri="{BB962C8B-B14F-4D97-AF65-F5344CB8AC3E}">
        <p14:creationId xmlns:p14="http://schemas.microsoft.com/office/powerpoint/2010/main" val="155318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819400"/>
            <a:ext cx="7848600" cy="2308324"/>
          </a:xfrm>
          <a:prstGeom prst="rect">
            <a:avLst/>
          </a:prstGeom>
          <a:noFill/>
        </p:spPr>
        <p:txBody>
          <a:bodyPr wrap="square" rtlCol="0">
            <a:spAutoFit/>
          </a:bodyPr>
          <a:lstStyle/>
          <a:p>
            <a:pPr algn="just"/>
            <a:r>
              <a:rPr lang="en-US" sz="2400" i="1" dirty="0" smtClean="0">
                <a:latin typeface="Calibri" panose="020F0502020204030204" pitchFamily="34" charset="0"/>
                <a:cs typeface="Calibri" panose="020F0502020204030204" pitchFamily="34" charset="0"/>
              </a:rPr>
              <a:t>To record cost and value of other supplies used in the school operation.  </a:t>
            </a:r>
          </a:p>
          <a:p>
            <a:pPr algn="just"/>
            <a:endParaRPr lang="en-US" sz="2400" dirty="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Example:  Tarpaulin/Streamers, ID’s, cleaning supplies &amp; materials, curtains, pesticides, hand washing supplies, ribbons, medals, printer, etc.</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413301"/>
            <a:ext cx="7162800" cy="1177499"/>
          </a:xfrm>
          <a:prstGeom prst="rect">
            <a:avLst/>
          </a:prstGeom>
        </p:spPr>
      </p:pic>
      <p:sp>
        <p:nvSpPr>
          <p:cNvPr id="7" name="TextBox 6"/>
          <p:cNvSpPr txBox="1"/>
          <p:nvPr/>
        </p:nvSpPr>
        <p:spPr>
          <a:xfrm>
            <a:off x="-76200" y="1413302"/>
            <a:ext cx="7162800" cy="1246495"/>
          </a:xfrm>
          <a:prstGeom prst="rect">
            <a:avLst/>
          </a:prstGeom>
          <a:noFill/>
        </p:spPr>
        <p:txBody>
          <a:bodyPr wrap="square" rtlCol="0">
            <a:spAutoFit/>
          </a:bodyPr>
          <a:lstStyle/>
          <a:p>
            <a:pPr algn="ctr"/>
            <a:r>
              <a:rPr lang="en-US" sz="4000" b="1" dirty="0">
                <a:solidFill>
                  <a:schemeClr val="bg1"/>
                </a:solidFill>
                <a:latin typeface="Adobe Garamond Pro Bold" pitchFamily="18" charset="0"/>
              </a:rPr>
              <a:t>Other Office Supplies Expenses</a:t>
            </a:r>
          </a:p>
          <a:p>
            <a:pPr algn="ctr"/>
            <a:r>
              <a:rPr lang="en-US" sz="3500" b="1" dirty="0">
                <a:solidFill>
                  <a:schemeClr val="bg1"/>
                </a:solidFill>
                <a:latin typeface="Adobe Garamond Pro Bold" pitchFamily="18" charset="0"/>
              </a:rPr>
              <a:t>5020399000</a:t>
            </a:r>
          </a:p>
        </p:txBody>
      </p:sp>
    </p:spTree>
    <p:extLst>
      <p:ext uri="{BB962C8B-B14F-4D97-AF65-F5344CB8AC3E}">
        <p14:creationId xmlns:p14="http://schemas.microsoft.com/office/powerpoint/2010/main" val="23910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81000" y="1752600"/>
            <a:ext cx="8763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80000"/>
              </a:lnSpc>
              <a:spcBef>
                <a:spcPct val="20000"/>
              </a:spcBef>
            </a:pPr>
            <a:r>
              <a:rPr lang="en-US" altLang="en-US" b="1" dirty="0">
                <a:solidFill>
                  <a:schemeClr val="accent3">
                    <a:lumMod val="50000"/>
                  </a:schemeClr>
                </a:solidFill>
                <a:latin typeface="+mn-lt"/>
              </a:rPr>
              <a:t>Less than </a:t>
            </a:r>
            <a:r>
              <a:rPr lang="en-US" altLang="en-US" b="1" dirty="0" smtClean="0">
                <a:solidFill>
                  <a:schemeClr val="accent3">
                    <a:lumMod val="50000"/>
                  </a:schemeClr>
                </a:solidFill>
                <a:latin typeface="+mn-lt"/>
              </a:rPr>
              <a:t>2,000</a:t>
            </a:r>
            <a:endParaRPr lang="en-US" altLang="en-US" dirty="0">
              <a:latin typeface="+mn-lt"/>
            </a:endParaRPr>
          </a:p>
          <a:p>
            <a:pPr eaLnBrk="1" hangingPunct="1">
              <a:lnSpc>
                <a:spcPct val="80000"/>
              </a:lnSpc>
              <a:spcBef>
                <a:spcPct val="20000"/>
              </a:spcBef>
              <a:buFontTx/>
              <a:buChar char="•"/>
            </a:pPr>
            <a:r>
              <a:rPr lang="en-US" altLang="en-US" sz="1750" dirty="0">
                <a:latin typeface="+mn-lt"/>
              </a:rPr>
              <a:t>Official Receipt</a:t>
            </a:r>
          </a:p>
          <a:p>
            <a:pPr>
              <a:lnSpc>
                <a:spcPct val="80000"/>
              </a:lnSpc>
              <a:spcBef>
                <a:spcPct val="20000"/>
              </a:spcBef>
              <a:buFont typeface="Arial" charset="0"/>
              <a:buChar char="•"/>
            </a:pPr>
            <a:r>
              <a:rPr lang="en-US" altLang="en-US" sz="1750" dirty="0" smtClean="0">
                <a:latin typeface="+mn-lt"/>
              </a:rPr>
              <a:t>Requisition and Issuance Slip</a:t>
            </a:r>
          </a:p>
          <a:p>
            <a:pPr>
              <a:lnSpc>
                <a:spcPct val="80000"/>
              </a:lnSpc>
              <a:spcBef>
                <a:spcPct val="20000"/>
              </a:spcBef>
              <a:buFont typeface="Arial" charset="0"/>
              <a:buChar char="•"/>
            </a:pPr>
            <a:r>
              <a:rPr lang="en-US" altLang="en-US" sz="1750" dirty="0" smtClean="0">
                <a:latin typeface="+mn-lt"/>
              </a:rPr>
              <a:t>Purchase Request</a:t>
            </a:r>
          </a:p>
          <a:p>
            <a:pPr>
              <a:lnSpc>
                <a:spcPct val="80000"/>
              </a:lnSpc>
              <a:spcBef>
                <a:spcPct val="20000"/>
              </a:spcBef>
              <a:buFont typeface="Arial" charset="0"/>
              <a:buChar char="•"/>
            </a:pPr>
            <a:r>
              <a:rPr lang="en-US" altLang="en-US" sz="1750" dirty="0" smtClean="0">
                <a:latin typeface="+mn-lt"/>
              </a:rPr>
              <a:t>Inspection and Acceptance Report</a:t>
            </a:r>
          </a:p>
          <a:p>
            <a:pPr>
              <a:lnSpc>
                <a:spcPct val="80000"/>
              </a:lnSpc>
              <a:spcBef>
                <a:spcPct val="20000"/>
              </a:spcBef>
              <a:buFont typeface="Arial" charset="0"/>
              <a:buChar char="•"/>
            </a:pPr>
            <a:r>
              <a:rPr lang="en-US" altLang="en-US" sz="1700" dirty="0">
                <a:latin typeface="+mn-lt"/>
              </a:rPr>
              <a:t>List of Recipients (for ID’s</a:t>
            </a:r>
            <a:r>
              <a:rPr lang="en-US" altLang="en-US" sz="1700" dirty="0" smtClean="0">
                <a:latin typeface="+mn-lt"/>
              </a:rPr>
              <a:t>); Acknowledgement Receipt for Equipment for </a:t>
            </a:r>
            <a:r>
              <a:rPr lang="en-US" altLang="en-US" sz="1700" dirty="0" err="1" smtClean="0">
                <a:latin typeface="+mn-lt"/>
              </a:rPr>
              <a:t>inventoriable</a:t>
            </a:r>
            <a:r>
              <a:rPr lang="en-US" altLang="en-US" sz="1700" dirty="0" smtClean="0">
                <a:latin typeface="+mn-lt"/>
              </a:rPr>
              <a:t> items</a:t>
            </a:r>
          </a:p>
          <a:p>
            <a:pPr eaLnBrk="1" hangingPunct="1">
              <a:lnSpc>
                <a:spcPct val="80000"/>
              </a:lnSpc>
              <a:spcBef>
                <a:spcPct val="20000"/>
              </a:spcBef>
            </a:pPr>
            <a:endParaRPr lang="en-US" altLang="en-US" sz="500" b="1" dirty="0" smtClean="0">
              <a:solidFill>
                <a:schemeClr val="accent3">
                  <a:lumMod val="50000"/>
                </a:schemeClr>
              </a:solidFill>
              <a:latin typeface="+mn-lt"/>
            </a:endParaRPr>
          </a:p>
          <a:p>
            <a:pPr eaLnBrk="1" hangingPunct="1">
              <a:lnSpc>
                <a:spcPct val="80000"/>
              </a:lnSpc>
              <a:spcBef>
                <a:spcPct val="20000"/>
              </a:spcBef>
            </a:pPr>
            <a:r>
              <a:rPr lang="en-US" altLang="en-US" b="1" dirty="0" smtClean="0">
                <a:solidFill>
                  <a:schemeClr val="accent3">
                    <a:lumMod val="50000"/>
                  </a:schemeClr>
                </a:solidFill>
                <a:latin typeface="+mn-lt"/>
              </a:rPr>
              <a:t>2,000 </a:t>
            </a:r>
            <a:r>
              <a:rPr lang="en-US" altLang="en-US" b="1" dirty="0">
                <a:solidFill>
                  <a:schemeClr val="accent3">
                    <a:lumMod val="50000"/>
                  </a:schemeClr>
                </a:solidFill>
                <a:latin typeface="+mn-lt"/>
              </a:rPr>
              <a:t>and </a:t>
            </a:r>
            <a:r>
              <a:rPr lang="en-US" altLang="en-US" b="1" dirty="0" smtClean="0">
                <a:solidFill>
                  <a:schemeClr val="accent3">
                    <a:lumMod val="50000"/>
                  </a:schemeClr>
                </a:solidFill>
                <a:latin typeface="+mn-lt"/>
              </a:rPr>
              <a:t>Above</a:t>
            </a:r>
            <a:endParaRPr lang="en-US" altLang="en-US" dirty="0">
              <a:latin typeface="+mn-lt"/>
            </a:endParaRPr>
          </a:p>
          <a:p>
            <a:pPr eaLnBrk="1" hangingPunct="1">
              <a:lnSpc>
                <a:spcPct val="80000"/>
              </a:lnSpc>
              <a:spcBef>
                <a:spcPct val="20000"/>
              </a:spcBef>
              <a:buFontTx/>
              <a:buChar char="•"/>
            </a:pPr>
            <a:r>
              <a:rPr lang="en-US" altLang="en-US" sz="1750" dirty="0">
                <a:latin typeface="+mn-lt"/>
              </a:rPr>
              <a:t>Official Receipt</a:t>
            </a:r>
          </a:p>
          <a:p>
            <a:pPr>
              <a:lnSpc>
                <a:spcPct val="80000"/>
              </a:lnSpc>
              <a:spcBef>
                <a:spcPct val="20000"/>
              </a:spcBef>
              <a:buFontTx/>
              <a:buChar char="•"/>
            </a:pPr>
            <a:r>
              <a:rPr lang="en-US" altLang="en-US" sz="1750" dirty="0">
                <a:latin typeface="+mn-lt"/>
              </a:rPr>
              <a:t>Requisition and Issuance Slip</a:t>
            </a:r>
          </a:p>
          <a:p>
            <a:pPr>
              <a:lnSpc>
                <a:spcPct val="80000"/>
              </a:lnSpc>
              <a:spcBef>
                <a:spcPct val="20000"/>
              </a:spcBef>
              <a:buFontTx/>
              <a:buChar char="•"/>
            </a:pPr>
            <a:r>
              <a:rPr lang="en-US" altLang="en-US" sz="1750" dirty="0">
                <a:latin typeface="+mn-lt"/>
              </a:rPr>
              <a:t>Purchase Request</a:t>
            </a:r>
          </a:p>
          <a:p>
            <a:pPr eaLnBrk="1" hangingPunct="1">
              <a:lnSpc>
                <a:spcPct val="80000"/>
              </a:lnSpc>
              <a:spcBef>
                <a:spcPct val="20000"/>
              </a:spcBef>
              <a:buFontTx/>
              <a:buChar char="•"/>
            </a:pPr>
            <a:r>
              <a:rPr lang="en-US" altLang="en-US" sz="1750" dirty="0" smtClean="0">
                <a:latin typeface="+mn-lt"/>
              </a:rPr>
              <a:t>Canvass Paper</a:t>
            </a:r>
          </a:p>
          <a:p>
            <a:pPr eaLnBrk="1" hangingPunct="1">
              <a:lnSpc>
                <a:spcPct val="80000"/>
              </a:lnSpc>
              <a:spcBef>
                <a:spcPct val="20000"/>
              </a:spcBef>
              <a:buFontTx/>
              <a:buChar char="•"/>
            </a:pPr>
            <a:r>
              <a:rPr lang="en-US" altLang="en-US" sz="1750" dirty="0" smtClean="0">
                <a:latin typeface="+mn-lt"/>
              </a:rPr>
              <a:t>Abstract </a:t>
            </a:r>
            <a:r>
              <a:rPr lang="en-US" altLang="en-US" sz="1750" dirty="0">
                <a:latin typeface="+mn-lt"/>
              </a:rPr>
              <a:t>of </a:t>
            </a:r>
            <a:r>
              <a:rPr lang="en-US" altLang="en-US" sz="1750" dirty="0" smtClean="0">
                <a:latin typeface="+mn-lt"/>
              </a:rPr>
              <a:t>Bids</a:t>
            </a:r>
          </a:p>
          <a:p>
            <a:pPr eaLnBrk="1" hangingPunct="1">
              <a:lnSpc>
                <a:spcPct val="80000"/>
              </a:lnSpc>
              <a:spcBef>
                <a:spcPct val="20000"/>
              </a:spcBef>
              <a:buFontTx/>
              <a:buChar char="•"/>
            </a:pPr>
            <a:r>
              <a:rPr lang="en-US" altLang="en-US" sz="1750" dirty="0" smtClean="0">
                <a:latin typeface="+mn-lt"/>
              </a:rPr>
              <a:t>Purchase Order</a:t>
            </a:r>
            <a:endParaRPr lang="en-US" altLang="en-US" sz="1750" dirty="0">
              <a:latin typeface="+mn-lt"/>
            </a:endParaRPr>
          </a:p>
          <a:p>
            <a:pPr>
              <a:lnSpc>
                <a:spcPct val="80000"/>
              </a:lnSpc>
              <a:spcBef>
                <a:spcPct val="20000"/>
              </a:spcBef>
              <a:buFontTx/>
              <a:buChar char="•"/>
            </a:pPr>
            <a:r>
              <a:rPr lang="en-US" altLang="en-US" sz="1750" dirty="0" smtClean="0">
                <a:latin typeface="+mn-lt"/>
              </a:rPr>
              <a:t>Inspection and Acceptance Report</a:t>
            </a:r>
          </a:p>
          <a:p>
            <a:pPr>
              <a:lnSpc>
                <a:spcPct val="80000"/>
              </a:lnSpc>
              <a:spcBef>
                <a:spcPct val="20000"/>
              </a:spcBef>
              <a:buFontTx/>
              <a:buChar char="•"/>
            </a:pPr>
            <a:r>
              <a:rPr lang="en-US" altLang="en-US" sz="1700" dirty="0" smtClean="0">
                <a:latin typeface="+mn-lt"/>
              </a:rPr>
              <a:t>List of Recipients (for </a:t>
            </a:r>
            <a:r>
              <a:rPr lang="en-US" altLang="en-US" sz="1700" dirty="0">
                <a:latin typeface="+mn-lt"/>
              </a:rPr>
              <a:t>ID’s</a:t>
            </a:r>
            <a:r>
              <a:rPr lang="en-US" altLang="en-US" sz="1700" dirty="0" smtClean="0">
                <a:latin typeface="+mn-lt"/>
              </a:rPr>
              <a:t>); </a:t>
            </a:r>
            <a:r>
              <a:rPr lang="en-US" altLang="en-US" sz="1700" dirty="0">
                <a:latin typeface="+mn-lt"/>
              </a:rPr>
              <a:t>Acknowledgement Receipt for Equipment for </a:t>
            </a:r>
            <a:r>
              <a:rPr lang="en-US" altLang="en-US" sz="1700" dirty="0" err="1">
                <a:latin typeface="+mn-lt"/>
              </a:rPr>
              <a:t>inventoriable</a:t>
            </a:r>
            <a:r>
              <a:rPr lang="en-US" altLang="en-US" sz="1700" dirty="0">
                <a:latin typeface="+mn-lt"/>
              </a:rPr>
              <a:t> items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143000"/>
            <a:ext cx="4267200" cy="523220"/>
          </a:xfrm>
          <a:prstGeom prst="rect">
            <a:avLst/>
          </a:prstGeom>
        </p:spPr>
      </p:pic>
      <p:sp>
        <p:nvSpPr>
          <p:cNvPr id="7" name="TextBox 6"/>
          <p:cNvSpPr txBox="1"/>
          <p:nvPr/>
        </p:nvSpPr>
        <p:spPr>
          <a:xfrm>
            <a:off x="0" y="1143000"/>
            <a:ext cx="4419600" cy="523220"/>
          </a:xfrm>
          <a:prstGeom prst="rect">
            <a:avLst/>
          </a:prstGeom>
          <a:noFill/>
        </p:spPr>
        <p:txBody>
          <a:bodyPr wrap="square" rtlCol="0">
            <a:spAutoFit/>
          </a:bodyPr>
          <a:lstStyle/>
          <a:p>
            <a:pPr algn="ctr"/>
            <a:r>
              <a:rPr lang="en-US" sz="2800" b="1" dirty="0" smtClean="0">
                <a:solidFill>
                  <a:schemeClr val="bg1"/>
                </a:solidFill>
                <a:latin typeface="Adobe Garamond Pro Bold" pitchFamily="18" charset="0"/>
              </a:rPr>
              <a:t>Supporting Documents:</a:t>
            </a:r>
          </a:p>
        </p:txBody>
      </p:sp>
    </p:spTree>
    <p:extLst>
      <p:ext uri="{BB962C8B-B14F-4D97-AF65-F5344CB8AC3E}">
        <p14:creationId xmlns:p14="http://schemas.microsoft.com/office/powerpoint/2010/main" val="231289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additive="base">
                                        <p:cTn id="8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 calcmode="lin" valueType="num">
                                      <p:cBhvr additive="base">
                                        <p:cTn id="90"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5" end="15"/>
                                            </p:txEl>
                                          </p:spTgt>
                                        </p:tgtEl>
                                        <p:attrNameLst>
                                          <p:attrName>style.visibility</p:attrName>
                                        </p:attrNameLst>
                                      </p:cBhvr>
                                      <p:to>
                                        <p:strVal val="visible"/>
                                      </p:to>
                                    </p:set>
                                    <p:anim calcmode="lin" valueType="num">
                                      <p:cBhvr additive="base">
                                        <p:cTn id="96"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495800"/>
            <a:ext cx="7086600" cy="1446550"/>
          </a:xfrm>
          <a:prstGeom prst="rect">
            <a:avLst/>
          </a:prstGeom>
        </p:spPr>
        <p:txBody>
          <a:bodyPr wrap="square">
            <a:spAutoFit/>
          </a:bodyPr>
          <a:lstStyle/>
          <a:p>
            <a:pPr marL="285750" indent="-285750">
              <a:buFont typeface="Arial" pitchFamily="34" charset="0"/>
              <a:buChar char="•"/>
            </a:pPr>
            <a:r>
              <a:rPr lang="en-US" altLang="en-US" sz="2200" dirty="0" smtClean="0">
                <a:ea typeface="Batang" pitchFamily="18" charset="-127"/>
              </a:rPr>
              <a:t>Official </a:t>
            </a:r>
            <a:r>
              <a:rPr lang="en-US" altLang="en-US" sz="2200" dirty="0">
                <a:ea typeface="Batang" pitchFamily="18" charset="-127"/>
              </a:rPr>
              <a:t>Receipt </a:t>
            </a:r>
          </a:p>
          <a:p>
            <a:pPr marL="285750" indent="-285750">
              <a:buFont typeface="Arial" pitchFamily="34" charset="0"/>
              <a:buChar char="•"/>
            </a:pPr>
            <a:r>
              <a:rPr lang="en-US" altLang="en-US" sz="2200" dirty="0" smtClean="0">
                <a:ea typeface="Batang" pitchFamily="18" charset="-127"/>
              </a:rPr>
              <a:t>Requisition </a:t>
            </a:r>
            <a:r>
              <a:rPr lang="en-US" altLang="en-US" sz="2200" dirty="0">
                <a:ea typeface="Batang" pitchFamily="18" charset="-127"/>
              </a:rPr>
              <a:t>and Issuance </a:t>
            </a:r>
            <a:r>
              <a:rPr lang="en-US" altLang="en-US" sz="2200" dirty="0" smtClean="0">
                <a:ea typeface="Batang" pitchFamily="18" charset="-127"/>
              </a:rPr>
              <a:t>Slip</a:t>
            </a:r>
          </a:p>
          <a:p>
            <a:pPr marL="285750" indent="-285750">
              <a:buFont typeface="Arial" pitchFamily="34" charset="0"/>
              <a:buChar char="•"/>
            </a:pPr>
            <a:r>
              <a:rPr lang="en-US" altLang="en-US" sz="2200" dirty="0" smtClean="0">
                <a:ea typeface="Batang" pitchFamily="18" charset="-127"/>
              </a:rPr>
              <a:t>Purchase Request</a:t>
            </a:r>
          </a:p>
          <a:p>
            <a:pPr marL="285750" indent="-285750">
              <a:buFont typeface="Arial" pitchFamily="34" charset="0"/>
              <a:buChar char="•"/>
            </a:pPr>
            <a:r>
              <a:rPr lang="en-US" altLang="en-US" sz="2200" dirty="0" smtClean="0">
                <a:ea typeface="Batang" pitchFamily="18" charset="-127"/>
              </a:rPr>
              <a:t>Inspection </a:t>
            </a:r>
            <a:r>
              <a:rPr lang="en-US" altLang="en-US" sz="2200" dirty="0">
                <a:ea typeface="Batang" pitchFamily="18" charset="-127"/>
              </a:rPr>
              <a:t>and Acceptance Report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19200"/>
            <a:ext cx="2971800" cy="608978"/>
          </a:xfrm>
          <a:prstGeom prst="rect">
            <a:avLst/>
          </a:prstGeom>
        </p:spPr>
      </p:pic>
      <p:sp>
        <p:nvSpPr>
          <p:cNvPr id="5" name="TextBox 4"/>
          <p:cNvSpPr txBox="1"/>
          <p:nvPr/>
        </p:nvSpPr>
        <p:spPr>
          <a:xfrm>
            <a:off x="76200" y="1219200"/>
            <a:ext cx="30480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(1) Garden Tools</a:t>
            </a:r>
            <a:endParaRPr lang="en-US" sz="3000" b="1" dirty="0">
              <a:solidFill>
                <a:schemeClr val="bg1"/>
              </a:solidFill>
              <a:latin typeface="Adobe Garamond Pro Bold"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3886822"/>
            <a:ext cx="2743200" cy="608978"/>
          </a:xfrm>
          <a:prstGeom prst="rect">
            <a:avLst/>
          </a:prstGeom>
        </p:spPr>
      </p:pic>
      <p:sp>
        <p:nvSpPr>
          <p:cNvPr id="7" name="TextBox 6"/>
          <p:cNvSpPr txBox="1"/>
          <p:nvPr/>
        </p:nvSpPr>
        <p:spPr>
          <a:xfrm>
            <a:off x="152400" y="3886822"/>
            <a:ext cx="26670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(2) </a:t>
            </a:r>
            <a:r>
              <a:rPr lang="en-US" sz="3000" b="1" dirty="0">
                <a:solidFill>
                  <a:schemeClr val="bg1"/>
                </a:solidFill>
                <a:latin typeface="Adobe Garamond Pro Bold" pitchFamily="18" charset="0"/>
              </a:rPr>
              <a:t>Groceries</a:t>
            </a:r>
          </a:p>
        </p:txBody>
      </p:sp>
      <p:sp>
        <p:nvSpPr>
          <p:cNvPr id="9" name="Rectangle 8"/>
          <p:cNvSpPr/>
          <p:nvPr/>
        </p:nvSpPr>
        <p:spPr>
          <a:xfrm>
            <a:off x="533400" y="1905000"/>
            <a:ext cx="4572000" cy="1785104"/>
          </a:xfrm>
          <a:prstGeom prst="rect">
            <a:avLst/>
          </a:prstGeom>
        </p:spPr>
        <p:txBody>
          <a:bodyPr>
            <a:spAutoFit/>
          </a:bodyPr>
          <a:lstStyle/>
          <a:p>
            <a:pPr marL="285750" indent="-285750">
              <a:buFont typeface="Arial" pitchFamily="34" charset="0"/>
              <a:buChar char="•"/>
              <a:defRPr/>
            </a:pPr>
            <a:r>
              <a:rPr lang="en-US" sz="2200" dirty="0">
                <a:ea typeface="Batang" pitchFamily="18" charset="-127"/>
              </a:rPr>
              <a:t>Official Receipt</a:t>
            </a:r>
          </a:p>
          <a:p>
            <a:pPr marL="285750" indent="-285750">
              <a:buFont typeface="Arial" pitchFamily="34" charset="0"/>
              <a:buChar char="•"/>
              <a:defRPr/>
            </a:pPr>
            <a:r>
              <a:rPr lang="en-US" sz="2200" dirty="0">
                <a:ea typeface="Batang" pitchFamily="18" charset="-127"/>
              </a:rPr>
              <a:t>Requisition and Issuance </a:t>
            </a:r>
            <a:r>
              <a:rPr lang="en-US" sz="2200" dirty="0" smtClean="0">
                <a:ea typeface="Batang" pitchFamily="18" charset="-127"/>
              </a:rPr>
              <a:t>Slip </a:t>
            </a:r>
          </a:p>
          <a:p>
            <a:pPr marL="285750" indent="-285750">
              <a:buFont typeface="Arial" pitchFamily="34" charset="0"/>
              <a:buChar char="•"/>
              <a:defRPr/>
            </a:pPr>
            <a:r>
              <a:rPr lang="en-US" sz="2200" dirty="0" smtClean="0">
                <a:ea typeface="Batang" pitchFamily="18" charset="-127"/>
              </a:rPr>
              <a:t>Purchase Request</a:t>
            </a:r>
          </a:p>
          <a:p>
            <a:pPr marL="285750" indent="-285750">
              <a:buFont typeface="Arial" pitchFamily="34" charset="0"/>
              <a:buChar char="•"/>
              <a:defRPr/>
            </a:pPr>
            <a:r>
              <a:rPr lang="en-US" sz="2200" dirty="0" smtClean="0">
                <a:ea typeface="Batang" pitchFamily="18" charset="-127"/>
              </a:rPr>
              <a:t>Inspection </a:t>
            </a:r>
            <a:r>
              <a:rPr lang="en-US" sz="2200" dirty="0">
                <a:ea typeface="Batang" pitchFamily="18" charset="-127"/>
              </a:rPr>
              <a:t>and Acceptance Report</a:t>
            </a:r>
          </a:p>
          <a:p>
            <a:pPr marL="285750" indent="-285750">
              <a:buFont typeface="Arial" pitchFamily="34" charset="0"/>
              <a:buChar char="•"/>
              <a:defRPr/>
            </a:pPr>
            <a:r>
              <a:rPr lang="en-US" sz="2200" dirty="0">
                <a:ea typeface="Batang" pitchFamily="18" charset="-127"/>
              </a:rPr>
              <a:t>Acknowledgement Receipt</a:t>
            </a:r>
          </a:p>
        </p:txBody>
      </p:sp>
    </p:spTree>
    <p:extLst>
      <p:ext uri="{BB962C8B-B14F-4D97-AF65-F5344CB8AC3E}">
        <p14:creationId xmlns:p14="http://schemas.microsoft.com/office/powerpoint/2010/main" val="36923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anim calcmode="lin" valueType="num">
                                      <p:cBhvr>
                                        <p:cTn id="4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fade">
                                      <p:cBhvr>
                                        <p:cTn id="55" dur="1000"/>
                                        <p:tgtEl>
                                          <p:spTgt spid="2">
                                            <p:txEl>
                                              <p:pRg st="0" end="0"/>
                                            </p:txEl>
                                          </p:spTgt>
                                        </p:tgtEl>
                                      </p:cBhvr>
                                    </p:animEffect>
                                    <p:anim calcmode="lin" valueType="num">
                                      <p:cBhvr>
                                        <p:cTn id="5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1" end="1"/>
                                            </p:txEl>
                                          </p:spTgt>
                                        </p:tgtEl>
                                        <p:attrNameLst>
                                          <p:attrName>style.visibility</p:attrName>
                                        </p:attrNameLst>
                                      </p:cBhvr>
                                      <p:to>
                                        <p:strVal val="visible"/>
                                      </p:to>
                                    </p:set>
                                    <p:animEffect transition="in" filter="fade">
                                      <p:cBhvr>
                                        <p:cTn id="62" dur="1000"/>
                                        <p:tgtEl>
                                          <p:spTgt spid="2">
                                            <p:txEl>
                                              <p:pRg st="1" end="1"/>
                                            </p:txEl>
                                          </p:spTgt>
                                        </p:tgtEl>
                                      </p:cBhvr>
                                    </p:animEffect>
                                    <p:anim calcmode="lin" valueType="num">
                                      <p:cBhvr>
                                        <p:cTn id="6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fade">
                                      <p:cBhvr>
                                        <p:cTn id="69" dur="1000"/>
                                        <p:tgtEl>
                                          <p:spTgt spid="2">
                                            <p:txEl>
                                              <p:pRg st="2" end="2"/>
                                            </p:txEl>
                                          </p:spTgt>
                                        </p:tgtEl>
                                      </p:cBhvr>
                                    </p:animEffect>
                                    <p:anim calcmode="lin" valueType="num">
                                      <p:cBhvr>
                                        <p:cTn id="7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fade">
                                      <p:cBhvr>
                                        <p:cTn id="76" dur="1000"/>
                                        <p:tgtEl>
                                          <p:spTgt spid="2">
                                            <p:txEl>
                                              <p:pRg st="3" end="3"/>
                                            </p:txEl>
                                          </p:spTgt>
                                        </p:tgtEl>
                                      </p:cBhvr>
                                    </p:animEffect>
                                    <p:anim calcmode="lin" valueType="num">
                                      <p:cBhvr>
                                        <p:cTn id="7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143000"/>
            <a:ext cx="3975100" cy="608978"/>
          </a:xfrm>
          <a:prstGeom prst="rect">
            <a:avLst/>
          </a:prstGeom>
        </p:spPr>
      </p:pic>
      <p:sp>
        <p:nvSpPr>
          <p:cNvPr id="6" name="TextBox 5"/>
          <p:cNvSpPr txBox="1"/>
          <p:nvPr/>
        </p:nvSpPr>
        <p:spPr>
          <a:xfrm>
            <a:off x="76200" y="1143000"/>
            <a:ext cx="44196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(3) </a:t>
            </a:r>
            <a:r>
              <a:rPr lang="en-US" sz="3000" b="1" dirty="0">
                <a:solidFill>
                  <a:schemeClr val="bg1"/>
                </a:solidFill>
                <a:latin typeface="Adobe Garamond Pro Bold" pitchFamily="18" charset="0"/>
              </a:rPr>
              <a:t>Gasoline Expenses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3658222"/>
            <a:ext cx="2819400" cy="608978"/>
          </a:xfrm>
          <a:prstGeom prst="rect">
            <a:avLst/>
          </a:prstGeom>
        </p:spPr>
      </p:pic>
      <p:sp>
        <p:nvSpPr>
          <p:cNvPr id="8" name="TextBox 7"/>
          <p:cNvSpPr txBox="1"/>
          <p:nvPr/>
        </p:nvSpPr>
        <p:spPr>
          <a:xfrm>
            <a:off x="152400" y="3658222"/>
            <a:ext cx="26670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(4) </a:t>
            </a:r>
            <a:r>
              <a:rPr lang="en-US" sz="3000" b="1" dirty="0">
                <a:solidFill>
                  <a:schemeClr val="bg1"/>
                </a:solidFill>
                <a:latin typeface="Adobe Garamond Pro Bold" pitchFamily="18" charset="0"/>
              </a:rPr>
              <a:t>Medicines</a:t>
            </a:r>
          </a:p>
        </p:txBody>
      </p:sp>
      <p:sp>
        <p:nvSpPr>
          <p:cNvPr id="2" name="Rectangle 1"/>
          <p:cNvSpPr/>
          <p:nvPr/>
        </p:nvSpPr>
        <p:spPr>
          <a:xfrm>
            <a:off x="838200" y="1828800"/>
            <a:ext cx="4648200" cy="1631216"/>
          </a:xfrm>
          <a:prstGeom prst="rect">
            <a:avLst/>
          </a:prstGeom>
        </p:spPr>
        <p:txBody>
          <a:bodyPr wrap="square">
            <a:spAutoFit/>
          </a:bodyPr>
          <a:lstStyle/>
          <a:p>
            <a:pPr marL="342900" indent="-342900">
              <a:buFont typeface="Arial" pitchFamily="34" charset="0"/>
              <a:buChar char="•"/>
            </a:pPr>
            <a:r>
              <a:rPr lang="en-US" altLang="en-US" sz="2000" dirty="0"/>
              <a:t>Official Receipt </a:t>
            </a:r>
          </a:p>
          <a:p>
            <a:pPr marL="342900" indent="-342900">
              <a:buFont typeface="Arial" pitchFamily="34" charset="0"/>
              <a:buChar char="•"/>
            </a:pPr>
            <a:r>
              <a:rPr lang="en-US" altLang="en-US" sz="2000" dirty="0"/>
              <a:t>Consumption </a:t>
            </a:r>
            <a:r>
              <a:rPr lang="en-US" altLang="en-US" sz="2000" dirty="0" smtClean="0"/>
              <a:t>Report (any amount)</a:t>
            </a:r>
            <a:endParaRPr lang="en-US" altLang="en-US" sz="2000" dirty="0"/>
          </a:p>
          <a:p>
            <a:pPr marL="342900" indent="-342900">
              <a:buFont typeface="Arial" pitchFamily="34" charset="0"/>
              <a:buChar char="•"/>
            </a:pPr>
            <a:r>
              <a:rPr lang="en-US" altLang="en-US" sz="2000" dirty="0"/>
              <a:t>Requisition and Issuance </a:t>
            </a:r>
            <a:r>
              <a:rPr lang="en-US" altLang="en-US" sz="2000" dirty="0" smtClean="0"/>
              <a:t>Slip</a:t>
            </a:r>
          </a:p>
          <a:p>
            <a:pPr marL="342900" indent="-342900">
              <a:buFont typeface="Arial" pitchFamily="34" charset="0"/>
              <a:buChar char="•"/>
            </a:pPr>
            <a:r>
              <a:rPr lang="en-US" altLang="en-US" sz="2000" dirty="0" smtClean="0"/>
              <a:t>Purchase Request</a:t>
            </a:r>
          </a:p>
          <a:p>
            <a:pPr marL="342900" indent="-342900">
              <a:buFont typeface="Arial" pitchFamily="34" charset="0"/>
              <a:buChar char="•"/>
            </a:pPr>
            <a:r>
              <a:rPr lang="en-US" altLang="en-US" sz="2000" dirty="0" smtClean="0"/>
              <a:t>Inspection </a:t>
            </a:r>
            <a:r>
              <a:rPr lang="en-US" altLang="en-US" sz="2000" dirty="0"/>
              <a:t>and Acceptance Report</a:t>
            </a:r>
          </a:p>
        </p:txBody>
      </p:sp>
      <p:sp>
        <p:nvSpPr>
          <p:cNvPr id="9" name="Rectangle 8"/>
          <p:cNvSpPr/>
          <p:nvPr/>
        </p:nvSpPr>
        <p:spPr>
          <a:xfrm>
            <a:off x="838200" y="4343400"/>
            <a:ext cx="7162800" cy="1631216"/>
          </a:xfrm>
          <a:prstGeom prst="rect">
            <a:avLst/>
          </a:prstGeom>
        </p:spPr>
        <p:txBody>
          <a:bodyPr wrap="square">
            <a:spAutoFit/>
          </a:bodyPr>
          <a:lstStyle/>
          <a:p>
            <a:pPr marL="342900" indent="-342900">
              <a:buFont typeface="Arial" pitchFamily="34" charset="0"/>
              <a:buChar char="•"/>
            </a:pPr>
            <a:r>
              <a:rPr lang="en-US" altLang="en-US" sz="2000" dirty="0"/>
              <a:t>Official Receipt </a:t>
            </a:r>
          </a:p>
          <a:p>
            <a:pPr marL="342900" indent="-342900">
              <a:buFont typeface="Arial" pitchFamily="34" charset="0"/>
              <a:buChar char="•"/>
            </a:pPr>
            <a:r>
              <a:rPr lang="en-US" altLang="en-US" sz="2000" dirty="0"/>
              <a:t>Requisition and Issuance </a:t>
            </a:r>
            <a:r>
              <a:rPr lang="en-US" altLang="en-US" sz="2000" dirty="0" smtClean="0"/>
              <a:t>Slip</a:t>
            </a:r>
          </a:p>
          <a:p>
            <a:pPr marL="342900" indent="-342900">
              <a:buFont typeface="Arial" pitchFamily="34" charset="0"/>
              <a:buChar char="•"/>
            </a:pPr>
            <a:r>
              <a:rPr lang="en-US" altLang="en-US" sz="2000" dirty="0" smtClean="0"/>
              <a:t>Purchase Request</a:t>
            </a:r>
          </a:p>
          <a:p>
            <a:pPr marL="342900" indent="-342900">
              <a:buFont typeface="Arial" pitchFamily="34" charset="0"/>
              <a:buChar char="•"/>
            </a:pPr>
            <a:r>
              <a:rPr lang="en-US" altLang="en-US" sz="2000" dirty="0" smtClean="0"/>
              <a:t>Inspection </a:t>
            </a:r>
            <a:r>
              <a:rPr lang="en-US" altLang="en-US" sz="2000" dirty="0"/>
              <a:t>and Acceptance Report</a:t>
            </a:r>
          </a:p>
          <a:p>
            <a:pPr marL="342900" indent="-342900">
              <a:buFont typeface="Arial" pitchFamily="34" charset="0"/>
              <a:buChar char="•"/>
            </a:pPr>
            <a:r>
              <a:rPr lang="en-US" altLang="en-US" sz="2000" dirty="0"/>
              <a:t>Acknowledgement Receipt</a:t>
            </a:r>
          </a:p>
        </p:txBody>
      </p:sp>
    </p:spTree>
    <p:extLst>
      <p:ext uri="{BB962C8B-B14F-4D97-AF65-F5344CB8AC3E}">
        <p14:creationId xmlns:p14="http://schemas.microsoft.com/office/powerpoint/2010/main" val="5657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1000"/>
                                        <p:tgtEl>
                                          <p:spTgt spid="9">
                                            <p:txEl>
                                              <p:pRg st="0" end="0"/>
                                            </p:txEl>
                                          </p:spTgt>
                                        </p:tgtEl>
                                      </p:cBhvr>
                                    </p:animEffect>
                                    <p:anim calcmode="lin" valueType="num">
                                      <p:cBhvr>
                                        <p:cTn id="5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Effect transition="in" filter="fade">
                                      <p:cBhvr>
                                        <p:cTn id="62" dur="1000"/>
                                        <p:tgtEl>
                                          <p:spTgt spid="9">
                                            <p:txEl>
                                              <p:pRg st="1" end="1"/>
                                            </p:txEl>
                                          </p:spTgt>
                                        </p:tgtEl>
                                      </p:cBhvr>
                                    </p:animEffect>
                                    <p:anim calcmode="lin" valueType="num">
                                      <p:cBhvr>
                                        <p:cTn id="6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fade">
                                      <p:cBhvr>
                                        <p:cTn id="69" dur="1000"/>
                                        <p:tgtEl>
                                          <p:spTgt spid="9">
                                            <p:txEl>
                                              <p:pRg st="2" end="2"/>
                                            </p:txEl>
                                          </p:spTgt>
                                        </p:tgtEl>
                                      </p:cBhvr>
                                    </p:animEffect>
                                    <p:anim calcmode="lin" valueType="num">
                                      <p:cBhvr>
                                        <p:cTn id="7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9">
                                            <p:txEl>
                                              <p:pRg st="3" end="3"/>
                                            </p:txEl>
                                          </p:spTgt>
                                        </p:tgtEl>
                                        <p:attrNameLst>
                                          <p:attrName>style.visibility</p:attrName>
                                        </p:attrNameLst>
                                      </p:cBhvr>
                                      <p:to>
                                        <p:strVal val="visible"/>
                                      </p:to>
                                    </p:set>
                                    <p:animEffect transition="in" filter="fade">
                                      <p:cBhvr>
                                        <p:cTn id="76" dur="1000"/>
                                        <p:tgtEl>
                                          <p:spTgt spid="9">
                                            <p:txEl>
                                              <p:pRg st="3" end="3"/>
                                            </p:txEl>
                                          </p:spTgt>
                                        </p:tgtEl>
                                      </p:cBhvr>
                                    </p:animEffect>
                                    <p:anim calcmode="lin" valueType="num">
                                      <p:cBhvr>
                                        <p:cTn id="7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9">
                                            <p:txEl>
                                              <p:pRg st="4" end="4"/>
                                            </p:txEl>
                                          </p:spTgt>
                                        </p:tgtEl>
                                        <p:attrNameLst>
                                          <p:attrName>style.visibility</p:attrName>
                                        </p:attrNameLst>
                                      </p:cBhvr>
                                      <p:to>
                                        <p:strVal val="visible"/>
                                      </p:to>
                                    </p:set>
                                    <p:animEffect transition="in" filter="fade">
                                      <p:cBhvr>
                                        <p:cTn id="83" dur="1000"/>
                                        <p:tgtEl>
                                          <p:spTgt spid="9">
                                            <p:txEl>
                                              <p:pRg st="4" end="4"/>
                                            </p:txEl>
                                          </p:spTgt>
                                        </p:tgtEl>
                                      </p:cBhvr>
                                    </p:animEffect>
                                    <p:anim calcmode="lin" valueType="num">
                                      <p:cBhvr>
                                        <p:cTn id="8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uild="p"/>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533400" y="1981200"/>
            <a:ext cx="4508500" cy="167702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smtClean="0">
                <a:latin typeface="+mj-lt"/>
                <a:ea typeface="Batang" pitchFamily="18" charset="-127"/>
              </a:rPr>
              <a:t>Official Receipt (quarterly only)</a:t>
            </a:r>
          </a:p>
          <a:p>
            <a:r>
              <a:rPr lang="en-US" altLang="en-US" sz="2800" dirty="0" smtClean="0">
                <a:latin typeface="+mj-lt"/>
                <a:ea typeface="Batang" pitchFamily="18" charset="-127"/>
              </a:rPr>
              <a:t>Requisition and Issuance Slip</a:t>
            </a:r>
          </a:p>
          <a:p>
            <a:r>
              <a:rPr lang="en-US" altLang="en-US" sz="2800" dirty="0" smtClean="0">
                <a:latin typeface="+mj-lt"/>
                <a:ea typeface="Batang" pitchFamily="18" charset="-127"/>
              </a:rPr>
              <a:t>Purchase Request</a:t>
            </a:r>
          </a:p>
          <a:p>
            <a:r>
              <a:rPr lang="en-US" altLang="en-US" sz="2800" dirty="0" smtClean="0">
                <a:latin typeface="+mj-lt"/>
                <a:ea typeface="Batang" pitchFamily="18" charset="-127"/>
              </a:rPr>
              <a:t>Inspection and Acceptance Report</a:t>
            </a:r>
          </a:p>
          <a:p>
            <a:r>
              <a:rPr lang="en-US" altLang="en-US" sz="2800" dirty="0" smtClean="0">
                <a:latin typeface="+mj-lt"/>
                <a:ea typeface="Batang" pitchFamily="18" charset="-127"/>
              </a:rPr>
              <a:t>Acknowledgement Receipt</a:t>
            </a:r>
          </a:p>
          <a:p>
            <a:pPr>
              <a:buFontTx/>
              <a:buNone/>
            </a:pPr>
            <a:endParaRPr lang="en-US" altLang="en-US" sz="1200" dirty="0" smtClean="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19200"/>
            <a:ext cx="5562600" cy="608978"/>
          </a:xfrm>
          <a:prstGeom prst="rect">
            <a:avLst/>
          </a:prstGeom>
        </p:spPr>
      </p:pic>
      <p:sp>
        <p:nvSpPr>
          <p:cNvPr id="6" name="TextBox 5"/>
          <p:cNvSpPr txBox="1"/>
          <p:nvPr/>
        </p:nvSpPr>
        <p:spPr>
          <a:xfrm>
            <a:off x="76200" y="1219200"/>
            <a:ext cx="5410200" cy="523220"/>
          </a:xfrm>
          <a:prstGeom prst="rect">
            <a:avLst/>
          </a:prstGeom>
          <a:noFill/>
        </p:spPr>
        <p:txBody>
          <a:bodyPr wrap="square" rtlCol="0">
            <a:spAutoFit/>
          </a:bodyPr>
          <a:lstStyle/>
          <a:p>
            <a:r>
              <a:rPr lang="en-US" sz="2800" b="1" dirty="0" smtClean="0">
                <a:solidFill>
                  <a:schemeClr val="bg1"/>
                </a:solidFill>
                <a:latin typeface="Adobe Garamond Pro Bold" pitchFamily="18" charset="0"/>
              </a:rPr>
              <a:t>(5) Liquefied </a:t>
            </a:r>
            <a:r>
              <a:rPr lang="en-US" sz="2800" b="1" dirty="0">
                <a:solidFill>
                  <a:schemeClr val="bg1"/>
                </a:solidFill>
                <a:latin typeface="Adobe Garamond Pro Bold" pitchFamily="18" charset="0"/>
              </a:rPr>
              <a:t>Petroleum Gas (LPG)</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3703406"/>
            <a:ext cx="5105400" cy="608978"/>
          </a:xfrm>
          <a:prstGeom prst="rect">
            <a:avLst/>
          </a:prstGeom>
        </p:spPr>
      </p:pic>
      <p:sp>
        <p:nvSpPr>
          <p:cNvPr id="8" name="TextBox 7"/>
          <p:cNvSpPr txBox="1"/>
          <p:nvPr/>
        </p:nvSpPr>
        <p:spPr>
          <a:xfrm>
            <a:off x="152400" y="3703406"/>
            <a:ext cx="4572000" cy="523220"/>
          </a:xfrm>
          <a:prstGeom prst="rect">
            <a:avLst/>
          </a:prstGeom>
          <a:noFill/>
        </p:spPr>
        <p:txBody>
          <a:bodyPr wrap="square" rtlCol="0">
            <a:spAutoFit/>
          </a:bodyPr>
          <a:lstStyle/>
          <a:p>
            <a:r>
              <a:rPr lang="en-US" sz="2800" b="1" dirty="0" smtClean="0">
                <a:solidFill>
                  <a:schemeClr val="bg1"/>
                </a:solidFill>
                <a:latin typeface="Adobe Garamond Pro Bold" pitchFamily="18" charset="0"/>
              </a:rPr>
              <a:t>(6) </a:t>
            </a:r>
            <a:r>
              <a:rPr lang="en-US" sz="2800" b="1" dirty="0">
                <a:solidFill>
                  <a:schemeClr val="bg1"/>
                </a:solidFill>
                <a:latin typeface="Adobe Garamond Pro Bold" pitchFamily="18" charset="0"/>
              </a:rPr>
              <a:t>Kitchen Utensils (for HE)</a:t>
            </a:r>
          </a:p>
        </p:txBody>
      </p:sp>
      <p:sp>
        <p:nvSpPr>
          <p:cNvPr id="2" name="Rectangle 1"/>
          <p:cNvSpPr/>
          <p:nvPr/>
        </p:nvSpPr>
        <p:spPr>
          <a:xfrm>
            <a:off x="584200" y="4312384"/>
            <a:ext cx="4521200" cy="1631216"/>
          </a:xfrm>
          <a:prstGeom prst="rect">
            <a:avLst/>
          </a:prstGeom>
        </p:spPr>
        <p:txBody>
          <a:bodyPr wrap="square">
            <a:spAutoFit/>
          </a:bodyPr>
          <a:lstStyle/>
          <a:p>
            <a:pPr marL="285750" indent="-285750">
              <a:buFont typeface="Arial" pitchFamily="34" charset="0"/>
              <a:buChar char="•"/>
            </a:pPr>
            <a:r>
              <a:rPr lang="en-US" altLang="en-US" sz="2000" dirty="0">
                <a:ea typeface="Batang" pitchFamily="18" charset="-127"/>
              </a:rPr>
              <a:t>Official Receipt</a:t>
            </a:r>
          </a:p>
          <a:p>
            <a:pPr marL="285750" indent="-285750">
              <a:buFont typeface="Arial" pitchFamily="34" charset="0"/>
              <a:buChar char="•"/>
            </a:pPr>
            <a:r>
              <a:rPr lang="en-US" altLang="en-US" sz="2000" dirty="0">
                <a:ea typeface="Batang" pitchFamily="18" charset="-127"/>
              </a:rPr>
              <a:t>Requisition and Issuance </a:t>
            </a:r>
            <a:r>
              <a:rPr lang="en-US" altLang="en-US" sz="2000" dirty="0" smtClean="0">
                <a:ea typeface="Batang" pitchFamily="18" charset="-127"/>
              </a:rPr>
              <a:t>Slip</a:t>
            </a:r>
          </a:p>
          <a:p>
            <a:pPr marL="285750" indent="-285750">
              <a:buFont typeface="Arial" pitchFamily="34" charset="0"/>
              <a:buChar char="•"/>
            </a:pPr>
            <a:r>
              <a:rPr lang="en-US" altLang="en-US" sz="2000" dirty="0" smtClean="0">
                <a:ea typeface="Batang" pitchFamily="18" charset="-127"/>
              </a:rPr>
              <a:t>Purchase Request</a:t>
            </a:r>
          </a:p>
          <a:p>
            <a:pPr marL="285750" indent="-285750">
              <a:buFont typeface="Arial" pitchFamily="34" charset="0"/>
              <a:buChar char="•"/>
            </a:pPr>
            <a:r>
              <a:rPr lang="en-US" altLang="en-US" sz="2000" dirty="0" smtClean="0">
                <a:ea typeface="Batang" pitchFamily="18" charset="-127"/>
              </a:rPr>
              <a:t>Inspection </a:t>
            </a:r>
            <a:r>
              <a:rPr lang="en-US" altLang="en-US" sz="2000" dirty="0">
                <a:ea typeface="Batang" pitchFamily="18" charset="-127"/>
              </a:rPr>
              <a:t>and Acceptance Report</a:t>
            </a:r>
          </a:p>
          <a:p>
            <a:pPr marL="285750" indent="-285750">
              <a:buFont typeface="Arial" pitchFamily="34" charset="0"/>
              <a:buChar char="•"/>
            </a:pPr>
            <a:r>
              <a:rPr lang="en-US" altLang="en-US" sz="2000" dirty="0">
                <a:ea typeface="Batang" pitchFamily="18" charset="-127"/>
              </a:rPr>
              <a:t>Acknowledgement Receipt</a:t>
            </a:r>
          </a:p>
        </p:txBody>
      </p:sp>
    </p:spTree>
    <p:extLst>
      <p:ext uri="{BB962C8B-B14F-4D97-AF65-F5344CB8AC3E}">
        <p14:creationId xmlns:p14="http://schemas.microsoft.com/office/powerpoint/2010/main" val="849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fade">
                                      <p:cBhvr>
                                        <p:cTn id="55" dur="1000"/>
                                        <p:tgtEl>
                                          <p:spTgt spid="2">
                                            <p:txEl>
                                              <p:pRg st="0" end="0"/>
                                            </p:txEl>
                                          </p:spTgt>
                                        </p:tgtEl>
                                      </p:cBhvr>
                                    </p:animEffect>
                                    <p:anim calcmode="lin" valueType="num">
                                      <p:cBhvr>
                                        <p:cTn id="5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1" end="1"/>
                                            </p:txEl>
                                          </p:spTgt>
                                        </p:tgtEl>
                                        <p:attrNameLst>
                                          <p:attrName>style.visibility</p:attrName>
                                        </p:attrNameLst>
                                      </p:cBhvr>
                                      <p:to>
                                        <p:strVal val="visible"/>
                                      </p:to>
                                    </p:set>
                                    <p:animEffect transition="in" filter="fade">
                                      <p:cBhvr>
                                        <p:cTn id="62" dur="1000"/>
                                        <p:tgtEl>
                                          <p:spTgt spid="2">
                                            <p:txEl>
                                              <p:pRg st="1" end="1"/>
                                            </p:txEl>
                                          </p:spTgt>
                                        </p:tgtEl>
                                      </p:cBhvr>
                                    </p:animEffect>
                                    <p:anim calcmode="lin" valueType="num">
                                      <p:cBhvr>
                                        <p:cTn id="6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fade">
                                      <p:cBhvr>
                                        <p:cTn id="69" dur="1000"/>
                                        <p:tgtEl>
                                          <p:spTgt spid="2">
                                            <p:txEl>
                                              <p:pRg st="2" end="2"/>
                                            </p:txEl>
                                          </p:spTgt>
                                        </p:tgtEl>
                                      </p:cBhvr>
                                    </p:animEffect>
                                    <p:anim calcmode="lin" valueType="num">
                                      <p:cBhvr>
                                        <p:cTn id="7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fade">
                                      <p:cBhvr>
                                        <p:cTn id="76" dur="1000"/>
                                        <p:tgtEl>
                                          <p:spTgt spid="2">
                                            <p:txEl>
                                              <p:pRg st="3" end="3"/>
                                            </p:txEl>
                                          </p:spTgt>
                                        </p:tgtEl>
                                      </p:cBhvr>
                                    </p:animEffect>
                                    <p:anim calcmode="lin" valueType="num">
                                      <p:cBhvr>
                                        <p:cTn id="7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fade">
                                      <p:cBhvr>
                                        <p:cTn id="83" dur="1000"/>
                                        <p:tgtEl>
                                          <p:spTgt spid="2">
                                            <p:txEl>
                                              <p:pRg st="4" end="4"/>
                                            </p:txEl>
                                          </p:spTgt>
                                        </p:tgtEl>
                                      </p:cBhvr>
                                    </p:animEffect>
                                    <p:anim calcmode="lin" valueType="num">
                                      <p:cBhvr>
                                        <p:cTn id="8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1143000" y="3200400"/>
            <a:ext cx="7391400" cy="2362200"/>
          </a:xfrm>
        </p:spPr>
        <p:txBody>
          <a:bodyPr>
            <a:noAutofit/>
          </a:bodyPr>
          <a:lstStyle/>
          <a:p>
            <a:pPr algn="l" eaLnBrk="1" hangingPunct="1"/>
            <a:r>
              <a:rPr lang="en-US" altLang="en-US" sz="2800" i="1" dirty="0" smtClean="0"/>
              <a:t>To record expenses which are not classified in any of the specific  accounts.</a:t>
            </a:r>
            <a:br>
              <a:rPr lang="en-US" altLang="en-US" sz="2800" i="1" dirty="0" smtClean="0"/>
            </a:br>
            <a:r>
              <a:rPr lang="en-US" altLang="en-US" sz="2800" i="1" dirty="0" smtClean="0"/>
              <a:t/>
            </a:r>
            <a:br>
              <a:rPr lang="en-US" altLang="en-US" sz="2800" i="1" dirty="0" smtClean="0"/>
            </a:br>
            <a:r>
              <a:rPr lang="en-US" altLang="en-US" sz="2800" b="1" i="1" dirty="0" smtClean="0"/>
              <a:t>Examples:</a:t>
            </a:r>
            <a:r>
              <a:rPr lang="en-US" altLang="en-US" sz="2800" i="1" dirty="0" smtClean="0"/>
              <a:t> Repairs of Path walk, Stage, Flag pole,       	        Office of School Head, etc.</a:t>
            </a:r>
            <a:endParaRPr lang="en-US" altLang="en-US" sz="5400" i="1"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680042"/>
            <a:ext cx="4191000" cy="1215558"/>
          </a:xfrm>
          <a:prstGeom prst="rect">
            <a:avLst/>
          </a:prstGeom>
        </p:spPr>
      </p:pic>
      <p:sp>
        <p:nvSpPr>
          <p:cNvPr id="7" name="TextBox 6"/>
          <p:cNvSpPr txBox="1"/>
          <p:nvPr/>
        </p:nvSpPr>
        <p:spPr>
          <a:xfrm>
            <a:off x="-152400" y="1680627"/>
            <a:ext cx="4343400" cy="1246495"/>
          </a:xfrm>
          <a:prstGeom prst="rect">
            <a:avLst/>
          </a:prstGeom>
          <a:noFill/>
        </p:spPr>
        <p:txBody>
          <a:bodyPr wrap="square" rtlCol="0">
            <a:spAutoFit/>
          </a:bodyPr>
          <a:lstStyle/>
          <a:p>
            <a:pPr algn="ctr"/>
            <a:r>
              <a:rPr lang="en-US" sz="4000" b="1" dirty="0">
                <a:solidFill>
                  <a:schemeClr val="bg1"/>
                </a:solidFill>
                <a:latin typeface="Adobe Garamond Pro Bold" pitchFamily="18" charset="0"/>
              </a:rPr>
              <a:t>Other MOOE</a:t>
            </a:r>
            <a:br>
              <a:rPr lang="en-US" sz="4000" b="1" dirty="0">
                <a:solidFill>
                  <a:schemeClr val="bg1"/>
                </a:solidFill>
                <a:latin typeface="Adobe Garamond Pro Bold" pitchFamily="18" charset="0"/>
              </a:rPr>
            </a:br>
            <a:r>
              <a:rPr lang="en-US" sz="3500" b="1" dirty="0">
                <a:solidFill>
                  <a:schemeClr val="bg1"/>
                </a:solidFill>
                <a:latin typeface="Adobe Garamond Pro Bold" pitchFamily="18" charset="0"/>
              </a:rPr>
              <a:t>5029999099</a:t>
            </a:r>
          </a:p>
        </p:txBody>
      </p:sp>
    </p:spTree>
    <p:extLst>
      <p:ext uri="{BB962C8B-B14F-4D97-AF65-F5344CB8AC3E}">
        <p14:creationId xmlns:p14="http://schemas.microsoft.com/office/powerpoint/2010/main" val="1258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43000" y="1980578"/>
            <a:ext cx="5791200" cy="2466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smtClean="0">
                <a:latin typeface="+mj-lt"/>
              </a:rPr>
              <a:t>Official Receipt </a:t>
            </a:r>
          </a:p>
          <a:p>
            <a:r>
              <a:rPr lang="en-US" altLang="en-US" sz="2400" dirty="0" smtClean="0">
                <a:latin typeface="+mj-lt"/>
              </a:rPr>
              <a:t>Requisition and Issuance Slip</a:t>
            </a:r>
          </a:p>
          <a:p>
            <a:r>
              <a:rPr lang="en-US" altLang="en-US" sz="2400" dirty="0" smtClean="0">
                <a:latin typeface="+mj-lt"/>
              </a:rPr>
              <a:t>Purchase Request </a:t>
            </a:r>
          </a:p>
          <a:p>
            <a:r>
              <a:rPr lang="en-US" altLang="en-US" sz="2400" dirty="0" smtClean="0">
                <a:latin typeface="+mj-lt"/>
              </a:rPr>
              <a:t>Inspection and Acceptance Report</a:t>
            </a:r>
          </a:p>
          <a:p>
            <a:r>
              <a:rPr lang="en-US" altLang="en-US" sz="2400" dirty="0" smtClean="0">
                <a:latin typeface="+mj-lt"/>
              </a:rPr>
              <a:t>List of Recipients (received by teachers)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95400"/>
            <a:ext cx="4800600" cy="608978"/>
          </a:xfrm>
          <a:prstGeom prst="rect">
            <a:avLst/>
          </a:prstGeom>
        </p:spPr>
      </p:pic>
      <p:sp>
        <p:nvSpPr>
          <p:cNvPr id="5" name="TextBox 4"/>
          <p:cNvSpPr txBox="1"/>
          <p:nvPr/>
        </p:nvSpPr>
        <p:spPr>
          <a:xfrm>
            <a:off x="76200" y="1295400"/>
            <a:ext cx="49530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(1) </a:t>
            </a:r>
            <a:r>
              <a:rPr lang="en-US" sz="3000" b="1" dirty="0">
                <a:solidFill>
                  <a:schemeClr val="bg1"/>
                </a:solidFill>
                <a:latin typeface="Adobe Garamond Pro Bold" pitchFamily="18" charset="0"/>
              </a:rPr>
              <a:t>Purified Drinking Water</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4572000"/>
            <a:ext cx="2476500" cy="608978"/>
          </a:xfrm>
          <a:prstGeom prst="rect">
            <a:avLst/>
          </a:prstGeom>
        </p:spPr>
      </p:pic>
      <p:sp>
        <p:nvSpPr>
          <p:cNvPr id="9" name="TextBox 8"/>
          <p:cNvSpPr txBox="1"/>
          <p:nvPr/>
        </p:nvSpPr>
        <p:spPr>
          <a:xfrm>
            <a:off x="190500" y="4572000"/>
            <a:ext cx="22098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(2) Hauling</a:t>
            </a:r>
            <a:endParaRPr lang="en-US" sz="3000" b="1" dirty="0">
              <a:solidFill>
                <a:schemeClr val="bg1"/>
              </a:solidFill>
              <a:latin typeface="Adobe Garamond Pro Bold" pitchFamily="18" charset="0"/>
            </a:endParaRPr>
          </a:p>
        </p:txBody>
      </p:sp>
      <p:sp>
        <p:nvSpPr>
          <p:cNvPr id="10" name="Rectangle 9"/>
          <p:cNvSpPr/>
          <p:nvPr/>
        </p:nvSpPr>
        <p:spPr>
          <a:xfrm>
            <a:off x="1219200" y="5334000"/>
            <a:ext cx="4292600" cy="461665"/>
          </a:xfrm>
          <a:prstGeom prst="rect">
            <a:avLst/>
          </a:prstGeom>
        </p:spPr>
        <p:txBody>
          <a:bodyPr wrap="square">
            <a:spAutoFit/>
          </a:bodyPr>
          <a:lstStyle/>
          <a:p>
            <a:pPr marL="285750" indent="-285750">
              <a:buFont typeface="Arial" pitchFamily="34" charset="0"/>
              <a:buChar char="•"/>
            </a:pPr>
            <a:r>
              <a:rPr lang="en-US" altLang="en-US" sz="2400" dirty="0"/>
              <a:t>RER ( specify distance)</a:t>
            </a:r>
            <a:endParaRPr lang="en-US" sz="2400" dirty="0"/>
          </a:p>
        </p:txBody>
      </p:sp>
      <p:sp>
        <p:nvSpPr>
          <p:cNvPr id="2" name="Rectangle 1"/>
          <p:cNvSpPr/>
          <p:nvPr/>
        </p:nvSpPr>
        <p:spPr>
          <a:xfrm>
            <a:off x="4700116" y="1219200"/>
            <a:ext cx="3970126"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-other supplies exp.</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2508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762000" y="4564439"/>
            <a:ext cx="4191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marL="1200150" lvl="1" indent="-457200">
              <a:spcBef>
                <a:spcPct val="50000"/>
              </a:spcBef>
              <a:buFont typeface="Arial" panose="020B0604020202020204" pitchFamily="34" charset="0"/>
              <a:buChar char="•"/>
            </a:pPr>
            <a:r>
              <a:rPr lang="en-US" altLang="en-US" sz="2800" dirty="0" smtClean="0">
                <a:latin typeface="+mj-lt"/>
              </a:rPr>
              <a:t>RER</a:t>
            </a:r>
          </a:p>
          <a:p>
            <a:pPr marL="1200150" lvl="1" indent="-457200">
              <a:spcBef>
                <a:spcPct val="50000"/>
              </a:spcBef>
              <a:buFont typeface="Arial" panose="020B0604020202020204" pitchFamily="34" charset="0"/>
              <a:buChar char="•"/>
            </a:pPr>
            <a:r>
              <a:rPr lang="en-US" altLang="en-US" sz="2800" dirty="0" smtClean="0">
                <a:latin typeface="+mj-lt"/>
              </a:rPr>
              <a:t>Job Order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38100" y="1295400"/>
            <a:ext cx="3238500" cy="608978"/>
          </a:xfrm>
          <a:prstGeom prst="rect">
            <a:avLst/>
          </a:prstGeom>
        </p:spPr>
      </p:pic>
      <p:sp>
        <p:nvSpPr>
          <p:cNvPr id="6" name="TextBox 5"/>
          <p:cNvSpPr txBox="1"/>
          <p:nvPr/>
        </p:nvSpPr>
        <p:spPr>
          <a:xfrm>
            <a:off x="76200" y="1295400"/>
            <a:ext cx="32766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(3) District Clerk</a:t>
            </a:r>
            <a:endParaRPr lang="en-US" sz="3000" b="1" dirty="0">
              <a:solidFill>
                <a:schemeClr val="bg1"/>
              </a:solidFill>
              <a:latin typeface="Adobe Garamond Pro Bold"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3733800"/>
            <a:ext cx="3581400" cy="608978"/>
          </a:xfrm>
          <a:prstGeom prst="rect">
            <a:avLst/>
          </a:prstGeom>
        </p:spPr>
      </p:pic>
      <p:sp>
        <p:nvSpPr>
          <p:cNvPr id="8" name="TextBox 7"/>
          <p:cNvSpPr txBox="1"/>
          <p:nvPr/>
        </p:nvSpPr>
        <p:spPr>
          <a:xfrm>
            <a:off x="152400" y="3771278"/>
            <a:ext cx="3352800" cy="553998"/>
          </a:xfrm>
          <a:prstGeom prst="rect">
            <a:avLst/>
          </a:prstGeom>
          <a:noFill/>
        </p:spPr>
        <p:txBody>
          <a:bodyPr wrap="square" rtlCol="0">
            <a:spAutoFit/>
          </a:bodyPr>
          <a:lstStyle/>
          <a:p>
            <a:r>
              <a:rPr lang="en-US" sz="3000" b="1" dirty="0" smtClean="0">
                <a:solidFill>
                  <a:schemeClr val="bg1"/>
                </a:solidFill>
                <a:latin typeface="Adobe Garamond Pro Bold" pitchFamily="18" charset="0"/>
              </a:rPr>
              <a:t>(4) </a:t>
            </a:r>
            <a:r>
              <a:rPr lang="en-US" sz="3000" b="1" dirty="0">
                <a:solidFill>
                  <a:schemeClr val="bg1"/>
                </a:solidFill>
                <a:latin typeface="Adobe Garamond Pro Bold" pitchFamily="18" charset="0"/>
              </a:rPr>
              <a:t>Rental of Sound </a:t>
            </a:r>
          </a:p>
        </p:txBody>
      </p:sp>
      <p:sp>
        <p:nvSpPr>
          <p:cNvPr id="2" name="Rectangle 1"/>
          <p:cNvSpPr/>
          <p:nvPr/>
        </p:nvSpPr>
        <p:spPr>
          <a:xfrm>
            <a:off x="1498600" y="2044700"/>
            <a:ext cx="4292600" cy="1384995"/>
          </a:xfrm>
          <a:prstGeom prst="rect">
            <a:avLst/>
          </a:prstGeom>
        </p:spPr>
        <p:txBody>
          <a:bodyPr wrap="square">
            <a:spAutoFit/>
          </a:bodyPr>
          <a:lstStyle/>
          <a:p>
            <a:pPr marL="285750" indent="-285750">
              <a:buFont typeface="Arial" pitchFamily="34" charset="0"/>
              <a:buChar char="•"/>
            </a:pPr>
            <a:r>
              <a:rPr lang="en-US" sz="2800" dirty="0" smtClean="0"/>
              <a:t>Payroll</a:t>
            </a:r>
          </a:p>
          <a:p>
            <a:pPr marL="285750" indent="-285750">
              <a:buFont typeface="Arial" pitchFamily="34" charset="0"/>
              <a:buChar char="•"/>
            </a:pPr>
            <a:r>
              <a:rPr lang="en-US" sz="2800" dirty="0" smtClean="0"/>
              <a:t>DTR</a:t>
            </a:r>
          </a:p>
          <a:p>
            <a:pPr marL="285750" indent="-285750">
              <a:buFont typeface="Arial" pitchFamily="34" charset="0"/>
              <a:buChar char="•"/>
            </a:pPr>
            <a:r>
              <a:rPr lang="en-US" sz="2800" dirty="0" smtClean="0"/>
              <a:t>Contract</a:t>
            </a:r>
            <a:endParaRPr lang="en-US" sz="2800" dirty="0"/>
          </a:p>
        </p:txBody>
      </p:sp>
    </p:spTree>
    <p:extLst>
      <p:ext uri="{BB962C8B-B14F-4D97-AF65-F5344CB8AC3E}">
        <p14:creationId xmlns:p14="http://schemas.microsoft.com/office/powerpoint/2010/main" val="23909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1000"/>
                                        <p:tgtEl>
                                          <p:spTgt spid="3">
                                            <p:txEl>
                                              <p:pRg st="0" end="0"/>
                                            </p:txEl>
                                          </p:spTgt>
                                        </p:tgtEl>
                                      </p:cBhvr>
                                    </p:animEffect>
                                    <p:anim calcmode="lin" valueType="num">
                                      <p:cBhvr>
                                        <p:cTn id="3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0"/>
                                        <p:tgtEl>
                                          <p:spTgt spid="3">
                                            <p:txEl>
                                              <p:pRg st="1" end="1"/>
                                            </p:txEl>
                                          </p:spTgt>
                                        </p:tgtEl>
                                      </p:cBhvr>
                                    </p:animEffect>
                                    <p:anim calcmode="lin" valueType="num">
                                      <p:cBhvr>
                                        <p:cTn id="4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19201"/>
            <a:ext cx="5410200" cy="707886"/>
          </a:xfrm>
          <a:prstGeom prst="rect">
            <a:avLst/>
          </a:prstGeom>
        </p:spPr>
      </p:pic>
      <p:sp>
        <p:nvSpPr>
          <p:cNvPr id="6" name="TextBox 5"/>
          <p:cNvSpPr txBox="1"/>
          <p:nvPr/>
        </p:nvSpPr>
        <p:spPr>
          <a:xfrm>
            <a:off x="-228600" y="1219200"/>
            <a:ext cx="5791200" cy="707886"/>
          </a:xfrm>
          <a:prstGeom prst="rect">
            <a:avLst/>
          </a:prstGeom>
          <a:noFill/>
        </p:spPr>
        <p:txBody>
          <a:bodyPr wrap="square" rtlCol="0">
            <a:spAutoFit/>
          </a:bodyPr>
          <a:lstStyle/>
          <a:p>
            <a:pPr algn="ctr"/>
            <a:r>
              <a:rPr lang="en-US" sz="4000" b="1" dirty="0" smtClean="0">
                <a:solidFill>
                  <a:schemeClr val="bg1"/>
                </a:solidFill>
                <a:latin typeface="Adobe Garamond Pro Bold" pitchFamily="18" charset="0"/>
              </a:rPr>
              <a:t>Topics</a:t>
            </a:r>
          </a:p>
        </p:txBody>
      </p:sp>
      <p:sp>
        <p:nvSpPr>
          <p:cNvPr id="3" name="TextBox 2"/>
          <p:cNvSpPr txBox="1"/>
          <p:nvPr/>
        </p:nvSpPr>
        <p:spPr>
          <a:xfrm>
            <a:off x="1600200" y="1981200"/>
            <a:ext cx="6324600" cy="5632311"/>
          </a:xfrm>
          <a:prstGeom prst="rect">
            <a:avLst/>
          </a:prstGeom>
          <a:noFill/>
        </p:spPr>
        <p:txBody>
          <a:bodyPr wrap="square" rtlCol="0">
            <a:spAutoFit/>
          </a:bodyPr>
          <a:lstStyle/>
          <a:p>
            <a:pPr marL="342900" indent="-342900">
              <a:buFont typeface="+mj-lt"/>
              <a:buAutoNum type="arabicPeriod"/>
            </a:pPr>
            <a:r>
              <a:rPr lang="en-US" sz="2400" dirty="0"/>
              <a:t>Cash Advance </a:t>
            </a:r>
            <a:endParaRPr lang="en-US" sz="2400" dirty="0" smtClean="0"/>
          </a:p>
          <a:p>
            <a:pPr marL="342900" indent="-342900">
              <a:buFont typeface="+mj-lt"/>
              <a:buAutoNum type="arabicPeriod"/>
            </a:pPr>
            <a:r>
              <a:rPr lang="en-US" sz="2400" dirty="0" smtClean="0"/>
              <a:t>Purpose </a:t>
            </a:r>
            <a:r>
              <a:rPr lang="en-US" sz="2400" dirty="0"/>
              <a:t>of </a:t>
            </a:r>
            <a:r>
              <a:rPr lang="en-US" sz="2400" dirty="0" smtClean="0"/>
              <a:t>Cash Advance</a:t>
            </a:r>
          </a:p>
          <a:p>
            <a:pPr marL="342900" indent="-342900">
              <a:buFont typeface="+mj-lt"/>
              <a:buAutoNum type="arabicPeriod"/>
            </a:pPr>
            <a:r>
              <a:rPr lang="en-US" sz="2400" dirty="0" smtClean="0"/>
              <a:t>Requirement </a:t>
            </a:r>
            <a:r>
              <a:rPr lang="en-US" sz="2400" dirty="0"/>
              <a:t>for the grant of </a:t>
            </a:r>
            <a:r>
              <a:rPr lang="en-US" sz="2400" dirty="0" smtClean="0"/>
              <a:t>Cash Advance</a:t>
            </a:r>
          </a:p>
          <a:p>
            <a:pPr marL="342900" indent="-342900">
              <a:buFont typeface="+mj-lt"/>
              <a:buAutoNum type="arabicPeriod"/>
            </a:pPr>
            <a:r>
              <a:rPr lang="en-US" sz="2400" dirty="0"/>
              <a:t>Reminders for Cash </a:t>
            </a:r>
            <a:r>
              <a:rPr lang="en-US" sz="2400" dirty="0" smtClean="0"/>
              <a:t>Advance</a:t>
            </a:r>
          </a:p>
          <a:p>
            <a:pPr marL="342900" indent="-342900">
              <a:buFont typeface="+mj-lt"/>
              <a:buAutoNum type="arabicPeriod"/>
            </a:pPr>
            <a:r>
              <a:rPr lang="en-US" sz="2400" dirty="0" smtClean="0"/>
              <a:t>Cash Disbursement Register (CDR)</a:t>
            </a:r>
          </a:p>
          <a:p>
            <a:pPr marL="342900" indent="-342900">
              <a:buFont typeface="+mj-lt"/>
              <a:buAutoNum type="arabicPeriod"/>
            </a:pPr>
            <a:r>
              <a:rPr lang="en-US" sz="2400" dirty="0" smtClean="0"/>
              <a:t>How </a:t>
            </a:r>
            <a:r>
              <a:rPr lang="en-US" sz="2400" dirty="0"/>
              <a:t>to record receipts of </a:t>
            </a:r>
            <a:r>
              <a:rPr lang="en-US" sz="2400" dirty="0" smtClean="0"/>
              <a:t>Cash Advance </a:t>
            </a:r>
            <a:r>
              <a:rPr lang="en-US" sz="2400" dirty="0"/>
              <a:t>to CDR?  </a:t>
            </a:r>
          </a:p>
          <a:p>
            <a:pPr marL="800100" lvl="1" indent="-342900">
              <a:buFont typeface="Wingdings" pitchFamily="2" charset="2"/>
              <a:buChar char="Ø"/>
            </a:pPr>
            <a:r>
              <a:rPr lang="en-US" sz="2400" dirty="0" smtClean="0"/>
              <a:t>On </a:t>
            </a:r>
            <a:r>
              <a:rPr lang="en-US" sz="2400" dirty="0"/>
              <a:t>the Cash Advance </a:t>
            </a:r>
            <a:r>
              <a:rPr lang="en-US" sz="2400" dirty="0" smtClean="0"/>
              <a:t>Section</a:t>
            </a:r>
          </a:p>
          <a:p>
            <a:pPr marL="800100" lvl="1" indent="-342900">
              <a:buFont typeface="Wingdings" pitchFamily="2" charset="2"/>
              <a:buChar char="Ø"/>
            </a:pPr>
            <a:r>
              <a:rPr lang="en-US" sz="2400" dirty="0" smtClean="0"/>
              <a:t>On </a:t>
            </a:r>
            <a:r>
              <a:rPr lang="en-US" sz="2400" dirty="0"/>
              <a:t>the Breakdown of Payments Section</a:t>
            </a:r>
          </a:p>
          <a:p>
            <a:pPr marL="800100" lvl="1" indent="-342900">
              <a:buFont typeface="Wingdings" pitchFamily="2" charset="2"/>
              <a:buChar char="Ø"/>
            </a:pPr>
            <a:r>
              <a:rPr lang="en-US" sz="2400" dirty="0" smtClean="0"/>
              <a:t>Closing </a:t>
            </a:r>
            <a:r>
              <a:rPr lang="en-US" sz="2400" dirty="0"/>
              <a:t>the </a:t>
            </a:r>
            <a:r>
              <a:rPr lang="en-US" sz="2400" dirty="0" smtClean="0"/>
              <a:t>Register</a:t>
            </a:r>
            <a:r>
              <a:rPr lang="en-US" sz="2400" dirty="0"/>
              <a:t>	</a:t>
            </a:r>
          </a:p>
          <a:p>
            <a:pPr marL="342900" indent="-342900">
              <a:buFont typeface="+mj-lt"/>
              <a:buAutoNum type="arabicPeriod"/>
            </a:pPr>
            <a:r>
              <a:rPr lang="en-US" sz="2400" dirty="0" smtClean="0"/>
              <a:t>Liquidation</a:t>
            </a: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056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90600" y="1524000"/>
            <a:ext cx="7010400" cy="914400"/>
          </a:xfrm>
        </p:spPr>
        <p:txBody>
          <a:bodyPr>
            <a:normAutofit/>
          </a:bodyPr>
          <a:lstStyle/>
          <a:p>
            <a:pPr algn="l" eaLnBrk="1" hangingPunct="1"/>
            <a:r>
              <a:rPr lang="en-US" altLang="en-US" sz="2800" b="1" dirty="0" smtClean="0">
                <a:solidFill>
                  <a:srgbClr val="C00000"/>
                </a:solidFill>
              </a:rPr>
              <a:t>The Liquidation should be accompanied with:</a:t>
            </a:r>
            <a:endParaRPr lang="en-US" altLang="en-US" sz="2400" dirty="0" smtClean="0">
              <a:solidFill>
                <a:srgbClr val="C00000"/>
              </a:solidFill>
            </a:endParaRPr>
          </a:p>
        </p:txBody>
      </p:sp>
      <p:sp>
        <p:nvSpPr>
          <p:cNvPr id="2" name="Rectangle 1"/>
          <p:cNvSpPr/>
          <p:nvPr/>
        </p:nvSpPr>
        <p:spPr>
          <a:xfrm>
            <a:off x="1447800" y="2355939"/>
            <a:ext cx="6705600" cy="3416320"/>
          </a:xfrm>
          <a:prstGeom prst="rect">
            <a:avLst/>
          </a:prstGeom>
        </p:spPr>
        <p:txBody>
          <a:bodyPr wrap="square">
            <a:spAutoFit/>
          </a:bodyPr>
          <a:lstStyle/>
          <a:p>
            <a:pPr marL="342900" indent="-342900">
              <a:lnSpc>
                <a:spcPct val="150000"/>
              </a:lnSpc>
              <a:buFont typeface="+mj-lt"/>
              <a:buAutoNum type="arabicPeriod"/>
            </a:pPr>
            <a:r>
              <a:rPr lang="en-US" altLang="en-US" sz="2400" dirty="0" smtClean="0"/>
              <a:t>Liquidation </a:t>
            </a:r>
            <a:r>
              <a:rPr lang="en-US" altLang="en-US" sz="2400" dirty="0"/>
              <a:t>Report  (LR) – 3 </a:t>
            </a:r>
            <a:r>
              <a:rPr lang="en-US" altLang="en-US" sz="2400" dirty="0" smtClean="0"/>
              <a:t>copies</a:t>
            </a:r>
          </a:p>
          <a:p>
            <a:pPr marL="342900" indent="-342900">
              <a:lnSpc>
                <a:spcPct val="150000"/>
              </a:lnSpc>
              <a:buFont typeface="+mj-lt"/>
              <a:buAutoNum type="arabicPeriod"/>
            </a:pPr>
            <a:r>
              <a:rPr lang="en-US" altLang="en-US" sz="2400" dirty="0" smtClean="0"/>
              <a:t>MOOE </a:t>
            </a:r>
            <a:r>
              <a:rPr lang="en-US" altLang="en-US" sz="2400" dirty="0"/>
              <a:t>Payroll – 2  </a:t>
            </a:r>
            <a:r>
              <a:rPr lang="en-US" altLang="en-US" sz="2400" dirty="0" smtClean="0"/>
              <a:t>copies</a:t>
            </a:r>
          </a:p>
          <a:p>
            <a:pPr marL="342900" indent="-342900">
              <a:lnSpc>
                <a:spcPct val="150000"/>
              </a:lnSpc>
              <a:buFont typeface="+mj-lt"/>
              <a:buAutoNum type="arabicPeriod"/>
            </a:pPr>
            <a:r>
              <a:rPr lang="en-US" altLang="en-US" sz="2400" dirty="0" smtClean="0"/>
              <a:t>Disbursement </a:t>
            </a:r>
            <a:r>
              <a:rPr lang="en-US" altLang="en-US" sz="2400" dirty="0"/>
              <a:t>Voucher (</a:t>
            </a:r>
            <a:r>
              <a:rPr lang="en-US" altLang="en-US" sz="2400" dirty="0" smtClean="0"/>
              <a:t>DV)</a:t>
            </a:r>
          </a:p>
          <a:p>
            <a:pPr marL="342900" indent="-342900">
              <a:lnSpc>
                <a:spcPct val="150000"/>
              </a:lnSpc>
              <a:buFont typeface="+mj-lt"/>
              <a:buAutoNum type="arabicPeriod"/>
            </a:pPr>
            <a:r>
              <a:rPr lang="en-US" altLang="en-US" sz="2400" dirty="0" smtClean="0"/>
              <a:t>Cash </a:t>
            </a:r>
            <a:r>
              <a:rPr lang="en-US" altLang="en-US" sz="2400" dirty="0"/>
              <a:t>Disbursement Register (</a:t>
            </a:r>
            <a:r>
              <a:rPr lang="en-US" altLang="en-US" sz="2400" dirty="0" smtClean="0"/>
              <a:t>CDR)</a:t>
            </a:r>
          </a:p>
          <a:p>
            <a:pPr marL="342900" indent="-342900">
              <a:lnSpc>
                <a:spcPct val="150000"/>
              </a:lnSpc>
              <a:buFont typeface="+mj-lt"/>
              <a:buAutoNum type="arabicPeriod"/>
            </a:pPr>
            <a:r>
              <a:rPr lang="en-US" altLang="en-US" sz="2400" dirty="0" smtClean="0"/>
              <a:t>Additional </a:t>
            </a:r>
            <a:r>
              <a:rPr lang="en-US" altLang="en-US" sz="2400" dirty="0"/>
              <a:t>requirements as deemed necessary to support the validity of claims.</a:t>
            </a:r>
            <a:endParaRPr lang="en-US" sz="2400" dirty="0"/>
          </a:p>
        </p:txBody>
      </p:sp>
    </p:spTree>
    <p:extLst>
      <p:ext uri="{BB962C8B-B14F-4D97-AF65-F5344CB8AC3E}">
        <p14:creationId xmlns:p14="http://schemas.microsoft.com/office/powerpoint/2010/main" val="18481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0" y="1600200"/>
            <a:ext cx="7772400" cy="762000"/>
          </a:xfrm>
        </p:spPr>
        <p:txBody>
          <a:bodyPr>
            <a:normAutofit fontScale="90000"/>
          </a:bodyPr>
          <a:lstStyle/>
          <a:p>
            <a:pPr algn="l" eaLnBrk="1" hangingPunct="1">
              <a:lnSpc>
                <a:spcPct val="150000"/>
              </a:lnSpc>
            </a:pPr>
            <a:r>
              <a:rPr lang="en-US" altLang="en-US" sz="3200" b="1" dirty="0" smtClean="0">
                <a:solidFill>
                  <a:srgbClr val="C00000"/>
                </a:solidFill>
              </a:rPr>
              <a:t>Things to remember when liquidating:</a:t>
            </a:r>
            <a:endParaRPr lang="en-US" altLang="en-US" sz="2200" dirty="0" smtClean="0">
              <a:solidFill>
                <a:srgbClr val="C00000"/>
              </a:solidFill>
            </a:endParaRPr>
          </a:p>
        </p:txBody>
      </p:sp>
      <p:sp>
        <p:nvSpPr>
          <p:cNvPr id="2" name="Rectangle 1"/>
          <p:cNvSpPr/>
          <p:nvPr/>
        </p:nvSpPr>
        <p:spPr>
          <a:xfrm>
            <a:off x="762000" y="2514600"/>
            <a:ext cx="7620000" cy="2862322"/>
          </a:xfrm>
          <a:prstGeom prst="rect">
            <a:avLst/>
          </a:prstGeom>
        </p:spPr>
        <p:txBody>
          <a:bodyPr wrap="square">
            <a:spAutoFit/>
          </a:bodyPr>
          <a:lstStyle/>
          <a:p>
            <a:pPr marL="342900" indent="-342900">
              <a:lnSpc>
                <a:spcPct val="150000"/>
              </a:lnSpc>
              <a:buFont typeface="+mj-lt"/>
              <a:buAutoNum type="arabicPeriod"/>
            </a:pPr>
            <a:r>
              <a:rPr lang="en-US" altLang="en-US" sz="2400" dirty="0" smtClean="0"/>
              <a:t>For </a:t>
            </a:r>
            <a:r>
              <a:rPr lang="en-US" altLang="en-US" sz="2400" dirty="0"/>
              <a:t>thermal receipts, have them </a:t>
            </a:r>
            <a:r>
              <a:rPr lang="en-US" altLang="en-US" sz="2400" dirty="0" smtClean="0"/>
              <a:t>photocopied.</a:t>
            </a:r>
          </a:p>
          <a:p>
            <a:pPr marL="342900" indent="-342900">
              <a:lnSpc>
                <a:spcPct val="150000"/>
              </a:lnSpc>
              <a:buFont typeface="+mj-lt"/>
              <a:buAutoNum type="arabicPeriod"/>
            </a:pPr>
            <a:r>
              <a:rPr lang="en-US" altLang="en-US" sz="2400" dirty="0" smtClean="0"/>
              <a:t>Be </a:t>
            </a:r>
            <a:r>
              <a:rPr lang="en-US" altLang="en-US" sz="2400" dirty="0"/>
              <a:t>mindful of the receipt’s </a:t>
            </a:r>
            <a:r>
              <a:rPr lang="en-US" altLang="en-US" sz="2400" dirty="0" smtClean="0"/>
              <a:t>expiration/validity.</a:t>
            </a:r>
          </a:p>
          <a:p>
            <a:pPr marL="342900" indent="-342900">
              <a:lnSpc>
                <a:spcPct val="150000"/>
              </a:lnSpc>
              <a:buFont typeface="+mj-lt"/>
              <a:buAutoNum type="arabicPeriod"/>
            </a:pPr>
            <a:r>
              <a:rPr lang="en-US" altLang="en-US" sz="2400" dirty="0" smtClean="0"/>
              <a:t>Receipts </a:t>
            </a:r>
            <a:r>
              <a:rPr lang="en-US" altLang="en-US" sz="2400" dirty="0"/>
              <a:t>should be written in black or blue pens only</a:t>
            </a:r>
            <a:r>
              <a:rPr lang="en-US" altLang="en-US" sz="2400" dirty="0" smtClean="0"/>
              <a:t>.</a:t>
            </a:r>
          </a:p>
          <a:p>
            <a:pPr marL="342900" indent="-342900">
              <a:lnSpc>
                <a:spcPct val="150000"/>
              </a:lnSpc>
              <a:buFont typeface="+mj-lt"/>
              <a:buAutoNum type="arabicPeriod"/>
            </a:pPr>
            <a:r>
              <a:rPr lang="en-US" altLang="en-US" sz="2400" dirty="0" smtClean="0"/>
              <a:t>“Assorted </a:t>
            </a:r>
            <a:r>
              <a:rPr lang="en-US" altLang="en-US" sz="2400" dirty="0"/>
              <a:t>groceries/items” in the receipt is not </a:t>
            </a:r>
            <a:r>
              <a:rPr lang="en-US" altLang="en-US" sz="2400" dirty="0" smtClean="0"/>
              <a:t>accepted.</a:t>
            </a:r>
          </a:p>
          <a:p>
            <a:pPr marL="342900" indent="-342900">
              <a:lnSpc>
                <a:spcPct val="150000"/>
              </a:lnSpc>
              <a:buFont typeface="+mj-lt"/>
              <a:buAutoNum type="arabicPeriod"/>
            </a:pPr>
            <a:r>
              <a:rPr lang="en-US" altLang="en-US" sz="2400" dirty="0" smtClean="0"/>
              <a:t>No </a:t>
            </a:r>
            <a:r>
              <a:rPr lang="en-US" altLang="en-US" sz="2400" dirty="0"/>
              <a:t>alteration of OR.</a:t>
            </a:r>
            <a:endParaRPr lang="en-US" sz="2400" dirty="0"/>
          </a:p>
        </p:txBody>
      </p:sp>
    </p:spTree>
    <p:extLst>
      <p:ext uri="{BB962C8B-B14F-4D97-AF65-F5344CB8AC3E}">
        <p14:creationId xmlns:p14="http://schemas.microsoft.com/office/powerpoint/2010/main" val="421798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800" y="1066800"/>
            <a:ext cx="7391400" cy="914400"/>
          </a:xfrm>
        </p:spPr>
        <p:txBody>
          <a:bodyPr>
            <a:normAutofit/>
          </a:bodyPr>
          <a:lstStyle/>
          <a:p>
            <a:pPr algn="l" eaLnBrk="1" hangingPunct="1"/>
            <a:r>
              <a:rPr lang="en-US" altLang="en-US" sz="3200" b="1" dirty="0" smtClean="0">
                <a:solidFill>
                  <a:srgbClr val="C00000"/>
                </a:solidFill>
              </a:rPr>
              <a:t>Things to remember when liquidating:</a:t>
            </a:r>
            <a:endParaRPr lang="en-US" altLang="en-US" sz="2000" dirty="0" smtClean="0">
              <a:solidFill>
                <a:srgbClr val="C00000"/>
              </a:solidFill>
            </a:endParaRPr>
          </a:p>
        </p:txBody>
      </p:sp>
      <p:sp>
        <p:nvSpPr>
          <p:cNvPr id="2" name="Rectangle 1"/>
          <p:cNvSpPr/>
          <p:nvPr/>
        </p:nvSpPr>
        <p:spPr>
          <a:xfrm>
            <a:off x="762000" y="2057400"/>
            <a:ext cx="7607300" cy="3970318"/>
          </a:xfrm>
          <a:prstGeom prst="rect">
            <a:avLst/>
          </a:prstGeom>
        </p:spPr>
        <p:txBody>
          <a:bodyPr wrap="square">
            <a:spAutoFit/>
          </a:bodyPr>
          <a:lstStyle/>
          <a:p>
            <a:pPr marL="457200" indent="-457200" algn="just">
              <a:lnSpc>
                <a:spcPct val="150000"/>
              </a:lnSpc>
              <a:buFont typeface="+mj-lt"/>
              <a:buAutoNum type="arabicPeriod" startAt="6"/>
            </a:pPr>
            <a:r>
              <a:rPr lang="en-US" altLang="en-US" sz="2400" dirty="0" smtClean="0"/>
              <a:t>The </a:t>
            </a:r>
            <a:r>
              <a:rPr lang="en-US" altLang="en-US" sz="2400" dirty="0"/>
              <a:t>Cluster Members shall submit their liquidations to their  respective   Cluster Heads with one (1) original copy (for COA) and one (1) 2nd copy (for Accounting</a:t>
            </a:r>
            <a:r>
              <a:rPr lang="en-US" altLang="en-US" sz="2400" dirty="0" smtClean="0"/>
              <a:t>). </a:t>
            </a:r>
          </a:p>
          <a:p>
            <a:pPr marL="457200" indent="-457200" algn="just">
              <a:lnSpc>
                <a:spcPct val="150000"/>
              </a:lnSpc>
              <a:buFont typeface="+mj-lt"/>
              <a:buAutoNum type="arabicPeriod" startAt="6"/>
            </a:pPr>
            <a:r>
              <a:rPr lang="en-US" altLang="en-US" sz="2400" dirty="0" smtClean="0"/>
              <a:t>All </a:t>
            </a:r>
            <a:r>
              <a:rPr lang="en-US" altLang="en-US" sz="2400" dirty="0"/>
              <a:t>liquidations of each cluster must be filed in one folder only according to the sequence of schools in the payroll</a:t>
            </a:r>
            <a:r>
              <a:rPr lang="en-US" altLang="en-US" sz="2400" dirty="0" smtClean="0"/>
              <a:t>.  Liquidation should be submitted </a:t>
            </a:r>
            <a:r>
              <a:rPr lang="en-US" altLang="en-US" sz="2400" u="sng" dirty="0" smtClean="0"/>
              <a:t>a week</a:t>
            </a:r>
            <a:r>
              <a:rPr lang="en-US" altLang="en-US" sz="2400" dirty="0" smtClean="0"/>
              <a:t> prior to the set deadline .</a:t>
            </a:r>
            <a:endParaRPr lang="en-US" sz="2400" u="sng" dirty="0"/>
          </a:p>
        </p:txBody>
      </p:sp>
    </p:spTree>
    <p:extLst>
      <p:ext uri="{BB962C8B-B14F-4D97-AF65-F5344CB8AC3E}">
        <p14:creationId xmlns:p14="http://schemas.microsoft.com/office/powerpoint/2010/main" val="39590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76598" y="2057400"/>
            <a:ext cx="4884501" cy="175432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solidFill>
                  <a:srgbClr val="CC00FF"/>
                </a:solidFill>
                <a:effectLst>
                  <a:outerShdw blurRad="88000" dist="50800" dir="5040000" algn="tl">
                    <a:schemeClr val="accent4">
                      <a:tint val="80000"/>
                      <a:satMod val="250000"/>
                      <a:alpha val="45000"/>
                    </a:schemeClr>
                  </a:outerShdw>
                </a:effectLst>
              </a:rPr>
              <a:t>Thank You for listening!</a:t>
            </a:r>
            <a:endParaRPr lang="en-US" sz="5400" b="1" dirty="0">
              <a:ln>
                <a:prstDash val="solid"/>
              </a:ln>
              <a:solidFill>
                <a:srgbClr val="CC00FF"/>
              </a:solidFill>
              <a:effectLst>
                <a:outerShdw blurRad="88000" dist="50800" dir="5040000" algn="tl">
                  <a:schemeClr val="accent4">
                    <a:tint val="80000"/>
                    <a:satMod val="250000"/>
                    <a:alpha val="45000"/>
                  </a:schemeClr>
                </a:outerShdw>
              </a:effectLst>
            </a:endParaRPr>
          </a:p>
        </p:txBody>
      </p:sp>
      <p:pic>
        <p:nvPicPr>
          <p:cNvPr id="5" name="Picture 4" descr="F:\lOGO fINAL small size (1).tif"/>
          <p:cNvPicPr/>
          <p:nvPr/>
        </p:nvPicPr>
        <p:blipFill>
          <a:blip r:embed="rId4" cstate="print">
            <a:clrChange>
              <a:clrFrom>
                <a:srgbClr val="FFFFFF"/>
              </a:clrFrom>
              <a:clrTo>
                <a:srgbClr val="FFFFFF">
                  <a:alpha val="0"/>
                </a:srgbClr>
              </a:clrTo>
            </a:clrChange>
          </a:blip>
          <a:srcRect/>
          <a:stretch>
            <a:fillRect/>
          </a:stretch>
        </p:blipFill>
        <p:spPr bwMode="auto">
          <a:xfrm>
            <a:off x="0" y="0"/>
            <a:ext cx="1308100" cy="1295400"/>
          </a:xfrm>
          <a:prstGeom prst="rect">
            <a:avLst/>
          </a:prstGeom>
          <a:noFill/>
          <a:ln w="9525">
            <a:noFill/>
            <a:miter lim="800000"/>
            <a:headEnd/>
            <a:tailEnd/>
          </a:ln>
        </p:spPr>
      </p:pic>
    </p:spTree>
    <p:extLst>
      <p:ext uri="{BB962C8B-B14F-4D97-AF65-F5344CB8AC3E}">
        <p14:creationId xmlns:p14="http://schemas.microsoft.com/office/powerpoint/2010/main" val="30146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93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219200"/>
            <a:ext cx="5410200" cy="867489"/>
          </a:xfrm>
          <a:prstGeom prst="rect">
            <a:avLst/>
          </a:prstGeom>
        </p:spPr>
      </p:pic>
      <p:sp>
        <p:nvSpPr>
          <p:cNvPr id="6" name="TextBox 5"/>
          <p:cNvSpPr txBox="1"/>
          <p:nvPr/>
        </p:nvSpPr>
        <p:spPr>
          <a:xfrm>
            <a:off x="-76200" y="1299001"/>
            <a:ext cx="5410200" cy="707886"/>
          </a:xfrm>
          <a:prstGeom prst="rect">
            <a:avLst/>
          </a:prstGeom>
          <a:noFill/>
        </p:spPr>
        <p:txBody>
          <a:bodyPr wrap="square" rtlCol="0">
            <a:spAutoFit/>
          </a:bodyPr>
          <a:lstStyle/>
          <a:p>
            <a:pPr algn="ctr"/>
            <a:r>
              <a:rPr lang="en-US" sz="4000" b="1" dirty="0" smtClean="0">
                <a:solidFill>
                  <a:schemeClr val="bg1"/>
                </a:solidFill>
                <a:latin typeface="Adobe Garamond Pro Bold" pitchFamily="18" charset="0"/>
              </a:rPr>
              <a:t>Uses of School MOOE</a:t>
            </a:r>
          </a:p>
        </p:txBody>
      </p:sp>
      <p:sp>
        <p:nvSpPr>
          <p:cNvPr id="2" name="TextBox 1"/>
          <p:cNvSpPr txBox="1"/>
          <p:nvPr/>
        </p:nvSpPr>
        <p:spPr>
          <a:xfrm>
            <a:off x="495300" y="2514600"/>
            <a:ext cx="8001000" cy="3293209"/>
          </a:xfrm>
          <a:prstGeom prst="rect">
            <a:avLst/>
          </a:prstGeom>
          <a:noFill/>
        </p:spPr>
        <p:txBody>
          <a:bodyPr wrap="square" rtlCol="0">
            <a:spAutoFit/>
          </a:bodyPr>
          <a:lstStyle/>
          <a:p>
            <a:pPr marL="342900" indent="-342900" algn="just">
              <a:buAutoNum type="arabicPeriod"/>
            </a:pPr>
            <a:r>
              <a:rPr lang="en-US" sz="2300" dirty="0" smtClean="0"/>
              <a:t>To fund activities as identified in the approved School Improvement  Plan (SIP) for implementation in the current year and as specifically determined in the Annual Implementation Plan (AIP) of the school.</a:t>
            </a:r>
          </a:p>
          <a:p>
            <a:pPr algn="just"/>
            <a:endParaRPr lang="en-US" sz="2300" dirty="0"/>
          </a:p>
          <a:p>
            <a:pPr marL="342900" indent="-342900" algn="just">
              <a:buAutoNum type="arabicPeriod" startAt="2"/>
            </a:pPr>
            <a:r>
              <a:rPr lang="en-US" sz="2300" dirty="0" smtClean="0"/>
              <a:t>To support expenses for school-based training and activities that are selected or designed to address the most critical needs that will improve learning outcomes.</a:t>
            </a:r>
          </a:p>
          <a:p>
            <a:pPr marL="342900" indent="-342900">
              <a:buAutoNum type="arabicPeriod" startAt="2"/>
            </a:pPr>
            <a:endParaRPr lang="en-US" sz="1600" dirty="0" smtClean="0">
              <a:solidFill>
                <a:schemeClr val="bg1"/>
              </a:solidFill>
            </a:endParaRPr>
          </a:p>
        </p:txBody>
      </p:sp>
    </p:spTree>
    <p:extLst>
      <p:ext uri="{BB962C8B-B14F-4D97-AF65-F5344CB8AC3E}">
        <p14:creationId xmlns:p14="http://schemas.microsoft.com/office/powerpoint/2010/main" val="41083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743200"/>
            <a:ext cx="8001000" cy="2569934"/>
          </a:xfrm>
          <a:prstGeom prst="rect">
            <a:avLst/>
          </a:prstGeom>
          <a:noFill/>
        </p:spPr>
        <p:txBody>
          <a:bodyPr wrap="square" rtlCol="0">
            <a:spAutoFit/>
          </a:bodyPr>
          <a:lstStyle/>
          <a:p>
            <a:pPr marL="457200" indent="-457200" algn="just">
              <a:buFont typeface="+mj-lt"/>
              <a:buAutoNum type="arabicPeriod" startAt="3"/>
            </a:pPr>
            <a:r>
              <a:rPr lang="en-US" sz="2300" dirty="0" smtClean="0"/>
              <a:t>To finance expenses pertaining to graduation rites, moving up   or closing ceremonies and recognition activities.</a:t>
            </a:r>
          </a:p>
          <a:p>
            <a:pPr marL="457200" indent="-457200" algn="just">
              <a:buFont typeface="+mj-lt"/>
              <a:buAutoNum type="arabicPeriod" startAt="3"/>
            </a:pPr>
            <a:endParaRPr lang="en-US" sz="2300" dirty="0"/>
          </a:p>
          <a:p>
            <a:pPr marL="457200" indent="-457200" algn="just">
              <a:buFont typeface="+mj-lt"/>
              <a:buAutoNum type="arabicPeriod" startAt="3"/>
            </a:pPr>
            <a:r>
              <a:rPr lang="en-US" sz="2300" dirty="0" smtClean="0"/>
              <a:t>To procure school supplies and other consumables for teachers and students deemed necessary in the conduct of classes.</a:t>
            </a:r>
          </a:p>
          <a:p>
            <a:pPr marL="342900" indent="-342900">
              <a:buAutoNum type="arabicPeriod" startAt="2"/>
            </a:pPr>
            <a:endParaRPr lang="en-US" sz="23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63500" y="1524000"/>
            <a:ext cx="5562600" cy="765890"/>
          </a:xfrm>
          <a:prstGeom prst="rect">
            <a:avLst/>
          </a:prstGeom>
        </p:spPr>
      </p:pic>
      <p:sp>
        <p:nvSpPr>
          <p:cNvPr id="11" name="TextBox 10"/>
          <p:cNvSpPr txBox="1"/>
          <p:nvPr/>
        </p:nvSpPr>
        <p:spPr>
          <a:xfrm>
            <a:off x="-114300" y="1524000"/>
            <a:ext cx="5422900" cy="707886"/>
          </a:xfrm>
          <a:prstGeom prst="rect">
            <a:avLst/>
          </a:prstGeom>
          <a:noFill/>
        </p:spPr>
        <p:txBody>
          <a:bodyPr wrap="square" rtlCol="0">
            <a:spAutoFit/>
          </a:bodyPr>
          <a:lstStyle/>
          <a:p>
            <a:pPr algn="ctr"/>
            <a:r>
              <a:rPr lang="en-US" sz="4000" b="1" dirty="0" smtClean="0">
                <a:solidFill>
                  <a:schemeClr val="bg1"/>
                </a:solidFill>
                <a:latin typeface="Adobe Garamond Pro Bold" pitchFamily="18" charset="0"/>
              </a:rPr>
              <a:t>Uses of School MOOE</a:t>
            </a:r>
          </a:p>
        </p:txBody>
      </p:sp>
    </p:spTree>
    <p:extLst>
      <p:ext uri="{BB962C8B-B14F-4D97-AF65-F5344CB8AC3E}">
        <p14:creationId xmlns:p14="http://schemas.microsoft.com/office/powerpoint/2010/main" val="18104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667000"/>
            <a:ext cx="8001000" cy="2785378"/>
          </a:xfrm>
          <a:prstGeom prst="rect">
            <a:avLst/>
          </a:prstGeom>
          <a:noFill/>
        </p:spPr>
        <p:txBody>
          <a:bodyPr wrap="square" rtlCol="0">
            <a:spAutoFit/>
          </a:bodyPr>
          <a:lstStyle/>
          <a:p>
            <a:pPr marL="457200" indent="-457200" algn="just">
              <a:buFont typeface="+mj-lt"/>
              <a:buAutoNum type="arabicPeriod" startAt="5"/>
            </a:pPr>
            <a:r>
              <a:rPr lang="en-US" sz="2500" dirty="0" smtClean="0"/>
              <a:t>To </a:t>
            </a:r>
            <a:r>
              <a:rPr lang="en-US" sz="2500" dirty="0"/>
              <a:t>fund minor repairs of facilities, building and  </a:t>
            </a:r>
            <a:r>
              <a:rPr lang="en-US" sz="2500" dirty="0" smtClean="0"/>
              <a:t>grounds </a:t>
            </a:r>
            <a:r>
              <a:rPr lang="en-US" sz="2500" dirty="0"/>
              <a:t>maintenance and the upkeep of the </a:t>
            </a:r>
            <a:r>
              <a:rPr lang="en-US" sz="2500" dirty="0" smtClean="0"/>
              <a:t>school</a:t>
            </a:r>
            <a:r>
              <a:rPr lang="en-US" sz="2500" dirty="0"/>
              <a:t>.</a:t>
            </a:r>
          </a:p>
          <a:p>
            <a:pPr marL="457200" indent="-457200" algn="just">
              <a:buFont typeface="+mj-lt"/>
              <a:buAutoNum type="arabicPeriod" startAt="5"/>
            </a:pPr>
            <a:endParaRPr lang="en-US" sz="2500" dirty="0"/>
          </a:p>
          <a:p>
            <a:pPr marL="457200" indent="-457200">
              <a:buFont typeface="+mj-lt"/>
              <a:buAutoNum type="arabicPeriod" startAt="5"/>
            </a:pPr>
            <a:r>
              <a:rPr lang="en-US" sz="2500" dirty="0" smtClean="0"/>
              <a:t>To pay </a:t>
            </a:r>
            <a:r>
              <a:rPr lang="en-US" sz="2500" dirty="0"/>
              <a:t>for wages of full-time </a:t>
            </a:r>
            <a:r>
              <a:rPr lang="en-US" sz="2500" dirty="0" smtClean="0"/>
              <a:t>janitorial, transportation/mobility </a:t>
            </a:r>
            <a:r>
              <a:rPr lang="en-US" sz="2500" dirty="0"/>
              <a:t>and security services.</a:t>
            </a:r>
          </a:p>
          <a:p>
            <a:pPr marL="457200" indent="-457200" algn="just">
              <a:buFont typeface="+mj-lt"/>
              <a:buAutoNum type="arabicPeriod" startAt="5"/>
            </a:pPr>
            <a:endParaRPr lang="en-US" sz="2500" dirty="0"/>
          </a:p>
          <a:p>
            <a:pPr marL="457200" indent="-457200" algn="just">
              <a:buFont typeface="+mj-lt"/>
              <a:buAutoNum type="arabicPeriod" startAt="5"/>
            </a:pPr>
            <a:r>
              <a:rPr lang="en-US" sz="2500" dirty="0" smtClean="0"/>
              <a:t>To </a:t>
            </a:r>
            <a:r>
              <a:rPr lang="en-US" sz="2500" dirty="0"/>
              <a:t>pay for utilities and communication </a:t>
            </a:r>
            <a:r>
              <a:rPr lang="en-US" sz="2500" dirty="0" smtClean="0"/>
              <a:t>expenses.</a:t>
            </a:r>
            <a:endParaRPr lang="en-US" sz="2500" dirty="0"/>
          </a:p>
        </p:txBody>
      </p:sp>
      <p:sp>
        <p:nvSpPr>
          <p:cNvPr id="8" name="TextBox 7"/>
          <p:cNvSpPr txBox="1"/>
          <p:nvPr/>
        </p:nvSpPr>
        <p:spPr>
          <a:xfrm>
            <a:off x="-76200" y="1378803"/>
            <a:ext cx="6019800" cy="769441"/>
          </a:xfrm>
          <a:prstGeom prst="rect">
            <a:avLst/>
          </a:prstGeom>
          <a:noFill/>
        </p:spPr>
        <p:txBody>
          <a:bodyPr wrap="square" rtlCol="0">
            <a:spAutoFit/>
          </a:bodyPr>
          <a:lstStyle/>
          <a:p>
            <a:pPr algn="ctr"/>
            <a:r>
              <a:rPr lang="en-US" sz="4400" b="1" dirty="0" smtClean="0">
                <a:solidFill>
                  <a:schemeClr val="bg1"/>
                </a:solidFill>
                <a:latin typeface="Adobe Garamond Pro Bold" pitchFamily="18" charset="0"/>
              </a:rPr>
              <a:t>Uses of School MOOE</a:t>
            </a:r>
            <a:endParaRPr lang="en-US" sz="2000" b="1" dirty="0" smtClean="0">
              <a:solidFill>
                <a:schemeClr val="bg1"/>
              </a:solidFill>
              <a:latin typeface="Adobe Garamond Pro Bold"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63500" y="1529545"/>
            <a:ext cx="5638800" cy="776645"/>
          </a:xfrm>
          <a:prstGeom prst="rect">
            <a:avLst/>
          </a:prstGeom>
        </p:spPr>
      </p:pic>
      <p:sp>
        <p:nvSpPr>
          <p:cNvPr id="10" name="TextBox 9"/>
          <p:cNvSpPr txBox="1"/>
          <p:nvPr/>
        </p:nvSpPr>
        <p:spPr>
          <a:xfrm>
            <a:off x="-25400" y="1518790"/>
            <a:ext cx="5257800" cy="707886"/>
          </a:xfrm>
          <a:prstGeom prst="rect">
            <a:avLst/>
          </a:prstGeom>
          <a:noFill/>
        </p:spPr>
        <p:txBody>
          <a:bodyPr wrap="square" rtlCol="0">
            <a:spAutoFit/>
          </a:bodyPr>
          <a:lstStyle/>
          <a:p>
            <a:pPr algn="ctr"/>
            <a:r>
              <a:rPr lang="en-US" sz="4000" b="1" dirty="0" smtClean="0">
                <a:solidFill>
                  <a:schemeClr val="bg1"/>
                </a:solidFill>
                <a:latin typeface="Adobe Garamond Pro Bold" pitchFamily="18" charset="0"/>
              </a:rPr>
              <a:t>Uses of School MOOE</a:t>
            </a:r>
          </a:p>
        </p:txBody>
      </p:sp>
    </p:spTree>
    <p:extLst>
      <p:ext uri="{BB962C8B-B14F-4D97-AF65-F5344CB8AC3E}">
        <p14:creationId xmlns:p14="http://schemas.microsoft.com/office/powerpoint/2010/main" val="11896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788146"/>
            <a:ext cx="7696200" cy="3231654"/>
          </a:xfrm>
          <a:prstGeom prst="rect">
            <a:avLst/>
          </a:prstGeom>
          <a:noFill/>
        </p:spPr>
        <p:txBody>
          <a:bodyPr wrap="square" rtlCol="0">
            <a:spAutoFit/>
          </a:bodyPr>
          <a:lstStyle/>
          <a:p>
            <a:pPr marL="457200" indent="-457200" algn="just">
              <a:buFont typeface="+mj-lt"/>
              <a:buAutoNum type="arabicPeriod" startAt="8"/>
            </a:pPr>
            <a:r>
              <a:rPr lang="en-US" sz="2800" dirty="0" smtClean="0"/>
              <a:t>In no case shall the school MOOE be used for the procurement of </a:t>
            </a:r>
            <a:r>
              <a:rPr lang="en-US" sz="2800" i="1" u="sng" dirty="0" smtClean="0"/>
              <a:t>school furniture </a:t>
            </a:r>
            <a:r>
              <a:rPr lang="en-US" sz="2800" dirty="0" smtClean="0"/>
              <a:t>(such as seats, and teacher’s table and chairs), and textbooks and other instructional materials, even if these expenditures are contained in the SIP.</a:t>
            </a:r>
          </a:p>
          <a:p>
            <a:pPr marL="342900" indent="-342900">
              <a:buAutoNum type="arabicPeriod" startAt="2"/>
            </a:pPr>
            <a:endParaRPr lang="en-US" dirty="0">
              <a:solidFill>
                <a:schemeClr val="bg1"/>
              </a:solidFill>
            </a:endParaRPr>
          </a:p>
          <a:p>
            <a:pPr marL="342900" indent="-342900">
              <a:buAutoNum type="arabicPeriod" startAt="2"/>
            </a:pPr>
            <a:endParaRPr lang="en-US" dirty="0">
              <a:solidFill>
                <a:schemeClr val="bg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58" b="4653"/>
          <a:stretch/>
        </p:blipFill>
        <p:spPr>
          <a:xfrm>
            <a:off x="-76200" y="1433156"/>
            <a:ext cx="6019800" cy="929044"/>
          </a:xfrm>
          <a:prstGeom prst="rect">
            <a:avLst/>
          </a:prstGeom>
        </p:spPr>
      </p:pic>
      <p:sp>
        <p:nvSpPr>
          <p:cNvPr id="10" name="TextBox 9"/>
          <p:cNvSpPr txBox="1"/>
          <p:nvPr/>
        </p:nvSpPr>
        <p:spPr>
          <a:xfrm>
            <a:off x="-76200" y="1501915"/>
            <a:ext cx="6019800" cy="769441"/>
          </a:xfrm>
          <a:prstGeom prst="rect">
            <a:avLst/>
          </a:prstGeom>
          <a:noFill/>
        </p:spPr>
        <p:txBody>
          <a:bodyPr wrap="square" rtlCol="0">
            <a:spAutoFit/>
          </a:bodyPr>
          <a:lstStyle/>
          <a:p>
            <a:pPr algn="ctr"/>
            <a:r>
              <a:rPr lang="en-US" sz="4400" b="1" dirty="0" smtClean="0">
                <a:solidFill>
                  <a:schemeClr val="bg1"/>
                </a:solidFill>
                <a:latin typeface="Adobe Garamond Pro Bold" pitchFamily="18" charset="0"/>
              </a:rPr>
              <a:t>Uses of School MOOE</a:t>
            </a:r>
            <a:endParaRPr lang="en-US" sz="2000" b="1" dirty="0" smtClean="0">
              <a:solidFill>
                <a:schemeClr val="bg1"/>
              </a:solidFill>
              <a:latin typeface="Adobe Garamond Pro Bold" pitchFamily="18" charset="0"/>
            </a:endParaRPr>
          </a:p>
        </p:txBody>
      </p:sp>
    </p:spTree>
    <p:extLst>
      <p:ext uri="{BB962C8B-B14F-4D97-AF65-F5344CB8AC3E}">
        <p14:creationId xmlns:p14="http://schemas.microsoft.com/office/powerpoint/2010/main" val="173689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TotalTime>
  <Words>1435</Words>
  <Application>Microsoft Office PowerPoint</Application>
  <PresentationFormat>On-screen Show (4:3)</PresentationFormat>
  <Paragraphs>317</Paragraphs>
  <Slides>43</Slides>
  <Notes>43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Office Theme</vt:lpstr>
      <vt:lpstr>1_Office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 record costs of printing or photocopying and binding of manuscripts, documents, forms, manuals.    Example:  Reproduction of test papers, MOOE forms, etc.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record expenses which are not classified in any of the specific  accounts.  Examples: Repairs of Path walk, Stage, Flag pole,                Office of School Head, etc.</vt:lpstr>
      <vt:lpstr>PowerPoint Presentation</vt:lpstr>
      <vt:lpstr>PowerPoint Presentation</vt:lpstr>
      <vt:lpstr>The Liquidation should be accompanied with:</vt:lpstr>
      <vt:lpstr>Things to remember when liquidating:</vt:lpstr>
      <vt:lpstr>Things to remember when liquidating: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8</cp:lastModifiedBy>
  <cp:revision>113</cp:revision>
  <cp:lastPrinted>2017-01-13T02:59:24Z</cp:lastPrinted>
  <dcterms:created xsi:type="dcterms:W3CDTF">2017-01-07T22:06:30Z</dcterms:created>
  <dcterms:modified xsi:type="dcterms:W3CDTF">2017-01-23T03:30:43Z</dcterms:modified>
</cp:coreProperties>
</file>